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0" r:id="rId2"/>
    <p:sldId id="283" r:id="rId3"/>
    <p:sldId id="281" r:id="rId4"/>
    <p:sldId id="284" r:id="rId5"/>
    <p:sldId id="288" r:id="rId6"/>
    <p:sldId id="289" r:id="rId7"/>
    <p:sldId id="264" r:id="rId8"/>
    <p:sldId id="261" r:id="rId9"/>
    <p:sldId id="260" r:id="rId10"/>
    <p:sldId id="268" r:id="rId11"/>
    <p:sldId id="267" r:id="rId12"/>
    <p:sldId id="286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74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29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19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862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481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76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80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751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91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489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281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89BFE-74F5-4DE5-AC6F-5F3479142B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F406E-2181-4F19-A170-82B7D7647D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43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yikuoliu@hotmail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27590"/>
            <a:ext cx="9144000" cy="60556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/>
              <a:t>The 2+2 </a:t>
            </a:r>
            <a:r>
              <a:rPr lang="en-GB" sz="2400" dirty="0" smtClean="0"/>
              <a:t>Programme</a:t>
            </a:r>
            <a:endParaRPr lang="en-GB" sz="2400" dirty="0"/>
          </a:p>
        </p:txBody>
      </p:sp>
      <p:sp>
        <p:nvSpPr>
          <p:cNvPr id="6" name="Rectangle 5"/>
          <p:cNvSpPr/>
          <p:nvPr/>
        </p:nvSpPr>
        <p:spPr>
          <a:xfrm>
            <a:off x="-36786" y="6251331"/>
            <a:ext cx="9217572" cy="60666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i="1" dirty="0" smtClean="0"/>
              <a:t>Yikuo Liu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4111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6" y="-8791"/>
            <a:ext cx="9100475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Life</a:t>
            </a:r>
            <a:endParaRPr lang="en-GB" sz="2400" dirty="0"/>
          </a:p>
        </p:txBody>
      </p:sp>
      <p:sp>
        <p:nvSpPr>
          <p:cNvPr id="7" name="Rectangle 6"/>
          <p:cNvSpPr/>
          <p:nvPr/>
        </p:nvSpPr>
        <p:spPr>
          <a:xfrm>
            <a:off x="-36786" y="6251331"/>
            <a:ext cx="9217572" cy="60666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i="1" dirty="0" smtClean="0"/>
              <a:t>“Work hard, play hard.” – someone said this is the key to life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05115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Useful documents &amp; websites</a:t>
            </a:r>
            <a:endParaRPr lang="en-GB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831472" y="1294213"/>
            <a:ext cx="8150469" cy="710215"/>
            <a:chOff x="831472" y="1856922"/>
            <a:chExt cx="8150469" cy="710215"/>
          </a:xfrm>
        </p:grpSpPr>
        <p:sp>
          <p:nvSpPr>
            <p:cNvPr id="2" name="Rectangle 1"/>
            <p:cNvSpPr/>
            <p:nvPr/>
          </p:nvSpPr>
          <p:spPr>
            <a:xfrm>
              <a:off x="831472" y="2197805"/>
              <a:ext cx="81504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/>
                <a:t>https://www.ed.ac.uk/files/atoms/files/22_brochure_mandarin_2017_kb.pdf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831472" y="1856922"/>
              <a:ext cx="81504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u="sng" dirty="0" smtClean="0"/>
                <a:t>Official guide</a:t>
              </a:r>
              <a:endParaRPr lang="en-GB" b="1" u="sng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1471" y="3967080"/>
            <a:ext cx="8150469" cy="1833751"/>
            <a:chOff x="831471" y="3421955"/>
            <a:chExt cx="8150469" cy="1833751"/>
          </a:xfrm>
        </p:grpSpPr>
        <p:grpSp>
          <p:nvGrpSpPr>
            <p:cNvPr id="3" name="Group 2"/>
            <p:cNvGrpSpPr/>
            <p:nvPr/>
          </p:nvGrpSpPr>
          <p:grpSpPr>
            <a:xfrm>
              <a:off x="831472" y="3835338"/>
              <a:ext cx="2900795" cy="1420368"/>
              <a:chOff x="1279880" y="1373493"/>
              <a:chExt cx="2900795" cy="1420368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279880" y="1373493"/>
                <a:ext cx="27273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https://www.google.co.uk/</a:t>
                </a: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279881" y="1899011"/>
                <a:ext cx="27696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https://www.youtube.com/</a:t>
                </a: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279881" y="2424529"/>
                <a:ext cx="2900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https://www.myed.ed.ac.uk/</a:t>
                </a: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831471" y="3421955"/>
              <a:ext cx="81504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u="sng" dirty="0" smtClean="0"/>
                <a:t>Useful websites</a:t>
              </a:r>
              <a:endParaRPr lang="en-GB" b="1" u="sng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730" y="4013889"/>
            <a:ext cx="1749669" cy="2499977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828539" y="2372439"/>
            <a:ext cx="8156333" cy="1285919"/>
            <a:chOff x="828539" y="2249351"/>
            <a:chExt cx="8156333" cy="1285919"/>
          </a:xfrm>
        </p:grpSpPr>
        <p:sp>
          <p:nvSpPr>
            <p:cNvPr id="11" name="Rectangle 10"/>
            <p:cNvSpPr/>
            <p:nvPr/>
          </p:nvSpPr>
          <p:spPr>
            <a:xfrm>
              <a:off x="831471" y="2584885"/>
              <a:ext cx="815046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/>
                <a:t>https://www.ed.ac.uk/geosciences/undergraduate/visiting-students-information/intl-programmes-earth-sciences/videos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34403" y="2249351"/>
              <a:ext cx="81504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u="sng" dirty="0" smtClean="0"/>
                <a:t>Interviews &amp; videos</a:t>
              </a:r>
              <a:endParaRPr lang="en-GB" b="1" u="sng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28539" y="3165938"/>
              <a:ext cx="782515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/>
                <a:t>https://www.dropbox.com/s/980bkdc2li1l6uz/GeoSciences_mand.mp4?dl=0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677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Acknowledgement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99749" y="3127169"/>
            <a:ext cx="6380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长仿宋体" panose="02010609000101010101" pitchFamily="49" charset="-122"/>
              </a:rPr>
              <a:t>I want to thank Li Yang and his </a:t>
            </a:r>
            <a:r>
              <a:rPr lang="en-GB" altLang="zh-CN" dirty="0" smtClean="0">
                <a:ea typeface="长仿宋体" panose="02010609000101010101" pitchFamily="49" charset="-122"/>
              </a:rPr>
              <a:t>studio</a:t>
            </a:r>
            <a:r>
              <a:rPr lang="en-US" altLang="zh-CN" dirty="0" smtClean="0">
                <a:ea typeface="长仿宋体" panose="02010609000101010101" pitchFamily="49" charset="-122"/>
              </a:rPr>
              <a:t> Lee Young Photography for generously sharing all the photographs about Edinburgh. </a:t>
            </a:r>
            <a:endParaRPr lang="en-GB" dirty="0">
              <a:ea typeface="长仿宋体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071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27590"/>
            <a:ext cx="9144000" cy="60556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Questions?</a:t>
            </a:r>
            <a:endParaRPr lang="en-GB" sz="2400" dirty="0"/>
          </a:p>
        </p:txBody>
      </p:sp>
      <p:sp>
        <p:nvSpPr>
          <p:cNvPr id="7" name="Rectangle 6"/>
          <p:cNvSpPr/>
          <p:nvPr/>
        </p:nvSpPr>
        <p:spPr>
          <a:xfrm>
            <a:off x="-36786" y="6251331"/>
            <a:ext cx="9217572" cy="60666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i="1" dirty="0" smtClean="0"/>
              <a:t>Thanks for your time!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2505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Who am I</a:t>
            </a:r>
            <a:endParaRPr lang="en-GB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556849" y="1283738"/>
            <a:ext cx="10064258" cy="4894661"/>
            <a:chOff x="556849" y="1547503"/>
            <a:chExt cx="10064258" cy="4894661"/>
          </a:xfrm>
        </p:grpSpPr>
        <p:sp>
          <p:nvSpPr>
            <p:cNvPr id="3" name="TextBox 2"/>
            <p:cNvSpPr txBox="1"/>
            <p:nvPr/>
          </p:nvSpPr>
          <p:spPr>
            <a:xfrm>
              <a:off x="4264273" y="1547503"/>
              <a:ext cx="4106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ea typeface="长仿宋体" panose="02010609000101010101" pitchFamily="49" charset="-122"/>
                </a:rPr>
                <a:t>(Yikuo Liu)</a:t>
              </a:r>
              <a:endParaRPr lang="en-GB" dirty="0">
                <a:ea typeface="长仿宋体" panose="02010609000101010101" pitchFamily="49" charset="-122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332286" y="1564101"/>
              <a:ext cx="116937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latin typeface="Arial" panose="020B0604020202020204" pitchFamily="34" charset="0"/>
                  <a:ea typeface="长仿宋体" panose="02010609000101010101"/>
                  <a:cs typeface="Arial" panose="020B0604020202020204" pitchFamily="34" charset="0"/>
                </a:rPr>
                <a:t>刘</a:t>
              </a:r>
              <a:r>
                <a:rPr lang="zh-CN" altLang="en-US" b="1" dirty="0">
                  <a:latin typeface="Arial" panose="020B0604020202020204" pitchFamily="34" charset="0"/>
                  <a:ea typeface="长仿宋体" panose="02010609000101010101"/>
                  <a:cs typeface="Arial" panose="020B0604020202020204" pitchFamily="34" charset="0"/>
                </a:rPr>
                <a:t>译阔</a:t>
              </a:r>
              <a:endParaRPr lang="en-GB" b="1" dirty="0">
                <a:latin typeface="Arial" panose="020B0604020202020204" pitchFamily="34" charset="0"/>
                <a:ea typeface="长仿宋体" panose="02010609000101010101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56849" y="2233273"/>
              <a:ext cx="10055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ea typeface="长仿宋体" panose="02010609000101010101" pitchFamily="49" charset="-122"/>
                </a:rPr>
                <a:t>09/2010 – 07/2012          B.Sc. Geophysics (First &amp; second year), China University of Petroleum   </a:t>
              </a:r>
              <a:endParaRPr lang="en-GB" sz="1600" dirty="0">
                <a:ea typeface="长仿宋体" panose="02010609000101010101" pitchFamily="49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6849" y="2936654"/>
              <a:ext cx="10055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ea typeface="长仿宋体" panose="02010609000101010101" pitchFamily="49" charset="-122"/>
                </a:rPr>
                <a:t>09/2012 – 07/2014          B.Sc. Geophysics (Junior &amp; Senior year), The University of Edinburgh</a:t>
              </a:r>
              <a:endParaRPr lang="en-GB" sz="1600" dirty="0">
                <a:ea typeface="长仿宋体" panose="02010609000101010101" pitchFamily="49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17179" y="3222467"/>
              <a:ext cx="45749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ea typeface="长仿宋体" panose="02010609000101010101" pitchFamily="49" charset="-122"/>
                </a:rPr>
                <a:t>Graduate Classification: First Class Honours (71.4%)</a:t>
              </a:r>
              <a:endParaRPr lang="en-GB" sz="1600" dirty="0">
                <a:ea typeface="长仿宋体" panose="02010609000101010101" pitchFamily="49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9781" y="3818821"/>
              <a:ext cx="10055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ea typeface="长仿宋体" panose="02010609000101010101" pitchFamily="49" charset="-122"/>
                </a:rPr>
                <a:t>10/2014 – 09/2015          M.Sc. Petroleum Geophysics, Imperial College London</a:t>
              </a:r>
              <a:endParaRPr lang="en-GB" sz="1600" dirty="0">
                <a:ea typeface="长仿宋体" panose="02010609000101010101" pitchFamily="49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20111" y="4104634"/>
              <a:ext cx="45749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ea typeface="长仿宋体" panose="02010609000101010101" pitchFamily="49" charset="-122"/>
                </a:rPr>
                <a:t>Graduate Classification: Distinction (78.1%)</a:t>
              </a:r>
              <a:endParaRPr lang="en-GB" sz="1600" dirty="0">
                <a:ea typeface="长仿宋体" panose="02010609000101010101" pitchFamily="49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5641" y="4700988"/>
              <a:ext cx="10055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ea typeface="长仿宋体" panose="02010609000101010101" pitchFamily="49" charset="-122"/>
                </a:rPr>
                <a:t>09/2016 – present            Ph.D. student, The University of Edinburgh</a:t>
              </a:r>
              <a:endParaRPr lang="en-GB" sz="1600" dirty="0">
                <a:ea typeface="长仿宋体" panose="02010609000101010101" pitchFamily="49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6849" y="5297342"/>
              <a:ext cx="88435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ea typeface="长仿宋体" panose="02010609000101010101" pitchFamily="49" charset="-122"/>
                </a:rPr>
                <a:t>Research interests:           numerical modelling of electromagnetic waves; geophysical inversion </a:t>
              </a:r>
              <a:endParaRPr lang="en-GB" sz="1600" dirty="0">
                <a:ea typeface="长仿宋体" panose="02010609000101010101" pitchFamily="49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56849" y="5857389"/>
              <a:ext cx="100554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ea typeface="长仿宋体" panose="02010609000101010101" pitchFamily="49" charset="-122"/>
                </a:rPr>
                <a:t>Contact:                              email: </a:t>
              </a:r>
              <a:r>
                <a:rPr lang="en-US" altLang="zh-CN" sz="1600" dirty="0" smtClean="0">
                  <a:ea typeface="长仿宋体" panose="02010609000101010101" pitchFamily="49" charset="-122"/>
                  <a:hlinkClick r:id="rId2"/>
                </a:rPr>
                <a:t>yikuoliu@hotmail.com</a:t>
              </a:r>
              <a:endParaRPr lang="en-US" altLang="zh-CN" sz="1600" dirty="0" smtClean="0">
                <a:ea typeface="长仿宋体" panose="02010609000101010101" pitchFamily="49" charset="-122"/>
              </a:endParaRPr>
            </a:p>
            <a:p>
              <a:r>
                <a:rPr lang="en-US" sz="1600" dirty="0">
                  <a:ea typeface="长仿宋体" panose="02010609000101010101" pitchFamily="49" charset="-122"/>
                </a:rPr>
                <a:t> </a:t>
              </a:r>
              <a:r>
                <a:rPr lang="en-US" sz="1600" dirty="0" smtClean="0">
                  <a:ea typeface="长仿宋体" panose="02010609000101010101" pitchFamily="49" charset="-122"/>
                </a:rPr>
                <a:t>                                            </a:t>
              </a:r>
              <a:r>
                <a:rPr lang="en-US" sz="1600" dirty="0" err="1" smtClean="0">
                  <a:ea typeface="长仿宋体" panose="02010609000101010101" pitchFamily="49" charset="-122"/>
                </a:rPr>
                <a:t>wechat</a:t>
              </a:r>
              <a:r>
                <a:rPr lang="en-US" sz="1600" dirty="0" smtClean="0">
                  <a:ea typeface="长仿宋体" panose="02010609000101010101" pitchFamily="49" charset="-122"/>
                </a:rPr>
                <a:t> ID: lyk1061334708</a:t>
              </a:r>
              <a:endParaRPr lang="en-GB" sz="1600" dirty="0">
                <a:ea typeface="长仿宋体" panose="0201060900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698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27590"/>
            <a:ext cx="9144000" cy="605562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Why 2+2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-36786" y="6251331"/>
            <a:ext cx="9217572" cy="60666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i="1" dirty="0" smtClean="0"/>
              <a:t>“Destiny </a:t>
            </a:r>
            <a:r>
              <a:rPr lang="en-GB" i="1" dirty="0"/>
              <a:t>is not a matter of chance; it is a matter of choice</a:t>
            </a:r>
            <a:r>
              <a:rPr lang="en-GB" i="1" dirty="0" smtClean="0"/>
              <a:t>.” </a:t>
            </a:r>
            <a:r>
              <a:rPr lang="en-GB" i="1" dirty="0"/>
              <a:t>–</a:t>
            </a:r>
            <a:r>
              <a:rPr lang="en-GB" i="1" dirty="0" smtClean="0"/>
              <a:t> </a:t>
            </a:r>
            <a:r>
              <a:rPr lang="en-GB" i="1" dirty="0"/>
              <a:t>William Jennings </a:t>
            </a:r>
            <a:r>
              <a:rPr lang="en-GB" i="1" dirty="0" smtClean="0"/>
              <a:t>Bryan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77336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27590"/>
            <a:ext cx="9144000" cy="60556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Why Edinburgh</a:t>
            </a:r>
            <a:endParaRPr lang="en-GB" sz="2400" dirty="0"/>
          </a:p>
        </p:txBody>
      </p:sp>
      <p:sp>
        <p:nvSpPr>
          <p:cNvPr id="7" name="Rectangle 6"/>
          <p:cNvSpPr/>
          <p:nvPr/>
        </p:nvSpPr>
        <p:spPr>
          <a:xfrm>
            <a:off x="-36786" y="6251331"/>
            <a:ext cx="9217572" cy="60666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i="1" dirty="0" smtClean="0"/>
              <a:t>“It fills me with great pride to say, I am from the University of Edinburgh.” –  </a:t>
            </a:r>
            <a:r>
              <a:rPr lang="en-GB" i="1" dirty="0"/>
              <a:t>Ian Conn</a:t>
            </a:r>
          </a:p>
        </p:txBody>
      </p:sp>
    </p:spTree>
    <p:extLst>
      <p:ext uri="{BB962C8B-B14F-4D97-AF65-F5344CB8AC3E}">
        <p14:creationId xmlns:p14="http://schemas.microsoft.com/office/powerpoint/2010/main" val="343142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My two years in Edinburgh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9458" y="1890378"/>
            <a:ext cx="9308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ea typeface="长仿宋体" panose="02010609000101010101" pitchFamily="49" charset="-122"/>
              </a:rPr>
              <a:t>2012.08</a:t>
            </a: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endParaRPr lang="en-US" sz="1600" dirty="0" smtClean="0">
              <a:ea typeface="长仿宋体" panose="02010609000101010101" pitchFamily="49" charset="-122"/>
            </a:endParaRP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r>
              <a:rPr lang="en-US" sz="1600" dirty="0" smtClean="0">
                <a:ea typeface="长仿宋体" panose="02010609000101010101" pitchFamily="49" charset="-122"/>
              </a:rPr>
              <a:t>2012.09</a:t>
            </a: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r>
              <a:rPr lang="en-US" sz="1600" dirty="0" smtClean="0">
                <a:ea typeface="长仿宋体" panose="02010609000101010101" pitchFamily="49" charset="-122"/>
              </a:rPr>
              <a:t>2012.10</a:t>
            </a: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endParaRPr lang="en-US" sz="1600" dirty="0" smtClean="0">
              <a:ea typeface="长仿宋体" panose="02010609000101010101" pitchFamily="49" charset="-122"/>
            </a:endParaRP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2012.11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2012.12</a:t>
            </a:r>
            <a:endParaRPr lang="en-GB" sz="1600" dirty="0">
              <a:ea typeface="长仿宋体" panose="0201060900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3115" y="1872794"/>
            <a:ext cx="465698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sz="1600" dirty="0" smtClean="0">
                <a:ea typeface="长仿宋体" panose="02010609000101010101" pitchFamily="49" charset="-122"/>
              </a:rPr>
              <a:t>Start the second semester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Top marks in the final so celebrate!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Chinese New Year!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Blackpool for roller coaster!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Don’t remember … (lectures I guess)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Easter holiday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Fieldtrip in Scottish Highlands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Seismic interpretation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Revision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Final exams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Hiking in Edinburgh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Enjoy the summer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Back to China</a:t>
            </a:r>
          </a:p>
          <a:p>
            <a:r>
              <a:rPr lang="en-GB" sz="1600" dirty="0">
                <a:ea typeface="长仿宋体" panose="02010609000101010101" pitchFamily="49" charset="-122"/>
              </a:rPr>
              <a:t> </a:t>
            </a:r>
            <a:r>
              <a:rPr lang="en-GB" sz="1600" dirty="0" smtClean="0">
                <a:ea typeface="长仿宋体" panose="02010609000101010101" pitchFamily="49" charset="-122"/>
              </a:rPr>
              <a:t>                          </a:t>
            </a:r>
          </a:p>
          <a:p>
            <a:r>
              <a:rPr lang="en-GB" sz="1600" dirty="0">
                <a:ea typeface="长仿宋体" panose="02010609000101010101" pitchFamily="49" charset="-122"/>
              </a:rPr>
              <a:t> </a:t>
            </a:r>
            <a:r>
              <a:rPr lang="en-GB" sz="1600" dirty="0" smtClean="0">
                <a:ea typeface="长仿宋体" panose="02010609000101010101" pitchFamily="49" charset="-122"/>
              </a:rPr>
              <a:t>                      </a:t>
            </a:r>
          </a:p>
          <a:p>
            <a:r>
              <a:rPr lang="en-GB" sz="1600" dirty="0">
                <a:ea typeface="长仿宋体" panose="02010609000101010101" pitchFamily="49" charset="-122"/>
              </a:rPr>
              <a:t> </a:t>
            </a:r>
            <a:r>
              <a:rPr lang="en-GB" sz="1600" dirty="0" smtClean="0">
                <a:ea typeface="长仿宋体" panose="02010609000101010101" pitchFamily="49" charset="-122"/>
              </a:rPr>
              <a:t>                        </a:t>
            </a:r>
          </a:p>
          <a:p>
            <a:r>
              <a:rPr lang="en-GB" sz="1600" dirty="0">
                <a:ea typeface="长仿宋体" panose="02010609000101010101" pitchFamily="49" charset="-122"/>
              </a:rPr>
              <a:t> </a:t>
            </a:r>
            <a:r>
              <a:rPr lang="en-GB" sz="1600" dirty="0" smtClean="0">
                <a:ea typeface="长仿宋体" panose="02010609000101010101" pitchFamily="49" charset="-122"/>
              </a:rPr>
              <a:t>                       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48376" y="1364555"/>
            <a:ext cx="18677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Junior Year</a:t>
            </a:r>
            <a:endParaRPr lang="en-GB" b="1" dirty="0"/>
          </a:p>
        </p:txBody>
      </p:sp>
      <p:sp>
        <p:nvSpPr>
          <p:cNvPr id="2" name="Rectangle 1"/>
          <p:cNvSpPr/>
          <p:nvPr/>
        </p:nvSpPr>
        <p:spPr>
          <a:xfrm>
            <a:off x="1081534" y="1872794"/>
            <a:ext cx="4572000" cy="42780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ea typeface="长仿宋体" panose="02010609000101010101" pitchFamily="49" charset="-122"/>
              </a:rPr>
              <a:t>Arrived </a:t>
            </a:r>
            <a:r>
              <a:rPr lang="en-US" altLang="zh-CN" sz="1600" dirty="0">
                <a:ea typeface="长仿宋体" panose="02010609000101010101" pitchFamily="49" charset="-122"/>
              </a:rPr>
              <a:t>in Edinburgh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长仿宋体" panose="02010609000101010101" pitchFamily="49" charset="-122"/>
              </a:rPr>
              <a:t>Language </a:t>
            </a:r>
            <a:r>
              <a:rPr lang="en-US" sz="1600" dirty="0">
                <a:ea typeface="长仿宋体" panose="02010609000101010101" pitchFamily="49" charset="-122"/>
              </a:rPr>
              <a:t>lessons</a:t>
            </a:r>
            <a:endParaRPr lang="en-US" altLang="zh-CN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ea typeface="长仿宋体" panose="02010609000101010101" pitchFamily="49" charset="-122"/>
              </a:rPr>
              <a:t>Edinburgh </a:t>
            </a:r>
            <a:r>
              <a:rPr lang="en-US" altLang="zh-CN" sz="1600" dirty="0">
                <a:ea typeface="长仿宋体" panose="02010609000101010101" pitchFamily="49" charset="-122"/>
              </a:rPr>
              <a:t>Art Festival</a:t>
            </a:r>
          </a:p>
          <a:p>
            <a:r>
              <a:rPr lang="en-US" sz="1600" dirty="0">
                <a:ea typeface="长仿宋体" panose="02010609000101010101" pitchFamily="49" charset="-122"/>
              </a:rPr>
              <a:t>                  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长仿宋体" panose="02010609000101010101" pitchFamily="49" charset="-122"/>
              </a:rPr>
              <a:t>Start </a:t>
            </a:r>
            <a:r>
              <a:rPr lang="en-US" sz="1600" dirty="0">
                <a:ea typeface="长仿宋体" panose="02010609000101010101" pitchFamily="49" charset="-122"/>
              </a:rPr>
              <a:t>the first semester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长仿宋体" panose="02010609000101010101" pitchFamily="49" charset="-122"/>
              </a:rPr>
              <a:t>Mid-autumn </a:t>
            </a:r>
            <a:r>
              <a:rPr lang="en-US" sz="1600" dirty="0">
                <a:ea typeface="长仿宋体" panose="02010609000101010101" pitchFamily="49" charset="-122"/>
              </a:rPr>
              <a:t>festival in UK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长仿宋体" panose="02010609000101010101" pitchFamily="49" charset="-122"/>
              </a:rPr>
              <a:t>First </a:t>
            </a:r>
            <a:r>
              <a:rPr lang="en-US" sz="1600" dirty="0">
                <a:ea typeface="长仿宋体" panose="02010609000101010101" pitchFamily="49" charset="-122"/>
              </a:rPr>
              <a:t>report assessed as 57%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长仿宋体" panose="02010609000101010101" pitchFamily="49" charset="-122"/>
              </a:rPr>
              <a:t>Second </a:t>
            </a:r>
            <a:r>
              <a:rPr lang="en-US" sz="1600" dirty="0">
                <a:ea typeface="长仿宋体" panose="02010609000101010101" pitchFamily="49" charset="-122"/>
              </a:rPr>
              <a:t>report assessed as 55%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长仿宋体" panose="02010609000101010101" pitchFamily="49" charset="-122"/>
              </a:rPr>
              <a:t>Halloween</a:t>
            </a:r>
            <a:r>
              <a:rPr lang="en-US" sz="1600" dirty="0">
                <a:ea typeface="长仿宋体" panose="02010609000101010101" pitchFamily="49" charset="-122"/>
              </a:rPr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Study </a:t>
            </a:r>
            <a:r>
              <a:rPr lang="en-GB" sz="1600" dirty="0">
                <a:ea typeface="长仿宋体" panose="02010609000101010101" pitchFamily="49" charset="-122"/>
              </a:rPr>
              <a:t>… (5 or 6 assessments + revision)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Third </a:t>
            </a:r>
            <a:r>
              <a:rPr lang="en-GB" sz="1600" dirty="0">
                <a:ea typeface="长仿宋体" panose="02010609000101010101" pitchFamily="49" charset="-122"/>
              </a:rPr>
              <a:t>report assessed as 83%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Christmas</a:t>
            </a:r>
            <a:r>
              <a:rPr lang="en-GB" sz="1600" dirty="0">
                <a:ea typeface="长仿宋体" panose="02010609000101010101" pitchFamily="49" charset="-122"/>
              </a:rPr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Final </a:t>
            </a:r>
            <a:r>
              <a:rPr lang="en-GB" sz="1600" dirty="0">
                <a:ea typeface="长仿宋体" panose="02010609000101010101" pitchFamily="49" charset="-122"/>
              </a:rPr>
              <a:t>exams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Back </a:t>
            </a:r>
            <a:r>
              <a:rPr lang="en-GB" sz="1600" dirty="0">
                <a:ea typeface="长仿宋体" panose="02010609000101010101" pitchFamily="49" charset="-122"/>
              </a:rPr>
              <a:t>to China</a:t>
            </a:r>
          </a:p>
        </p:txBody>
      </p:sp>
      <p:sp>
        <p:nvSpPr>
          <p:cNvPr id="3" name="Rectangle 2"/>
          <p:cNvSpPr/>
          <p:nvPr/>
        </p:nvSpPr>
        <p:spPr>
          <a:xfrm>
            <a:off x="4800680" y="189037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altLang="zh-CN" sz="1600" dirty="0" smtClean="0">
                <a:ea typeface="长仿宋体" panose="02010609000101010101" pitchFamily="49" charset="-122"/>
              </a:rPr>
              <a:t>2013.1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2013.2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2013.3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2013.4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 smtClean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2013.5</a:t>
            </a:r>
            <a:endParaRPr lang="en-GB" sz="1600" dirty="0">
              <a:ea typeface="长仿宋体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19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My two years in Edinburgh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9458" y="1890378"/>
            <a:ext cx="9308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ea typeface="长仿宋体" panose="02010609000101010101" pitchFamily="49" charset="-122"/>
              </a:rPr>
              <a:t>2013.09</a:t>
            </a: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r>
              <a:rPr lang="en-US" sz="1600" dirty="0" smtClean="0">
                <a:ea typeface="长仿宋体" panose="02010609000101010101" pitchFamily="49" charset="-122"/>
              </a:rPr>
              <a:t>2013.10</a:t>
            </a: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endParaRPr lang="en-US" sz="1600" dirty="0" smtClean="0">
              <a:ea typeface="长仿宋体" panose="02010609000101010101" pitchFamily="49" charset="-122"/>
            </a:endParaRP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r>
              <a:rPr lang="en-US" sz="1600" dirty="0" smtClean="0">
                <a:ea typeface="长仿宋体" panose="02010609000101010101" pitchFamily="49" charset="-122"/>
              </a:rPr>
              <a:t>2013.11</a:t>
            </a: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endParaRPr lang="en-US" sz="1600" dirty="0" smtClean="0">
              <a:ea typeface="长仿宋体" panose="02010609000101010101" pitchFamily="49" charset="-122"/>
            </a:endParaRP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2013.12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21571" y="1872794"/>
            <a:ext cx="384231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First thesis submitted (and published one year later)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Conditional offer from Imperial College</a:t>
            </a:r>
            <a:endParaRPr lang="en-GB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Start the second research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Chinese New Year!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Lectures &amp; research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If You Are the 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Eason Chan London Concert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Thesis writing</a:t>
            </a:r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 smtClean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Second thesis submitted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Easter holiday (a revision holiday)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Final exams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Enjoy the summer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Back to China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Graduation ceremony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ea typeface="长仿宋体" panose="02010609000101010101" pitchFamily="49" charset="-122"/>
            </a:endParaRPr>
          </a:p>
          <a:p>
            <a:r>
              <a:rPr lang="en-GB" sz="1600" dirty="0">
                <a:ea typeface="长仿宋体" panose="02010609000101010101" pitchFamily="49" charset="-122"/>
              </a:rPr>
              <a:t> </a:t>
            </a:r>
            <a:r>
              <a:rPr lang="en-GB" sz="1600" dirty="0" smtClean="0">
                <a:ea typeface="长仿宋体" panose="02010609000101010101" pitchFamily="49" charset="-122"/>
              </a:rPr>
              <a:t>                          </a:t>
            </a:r>
          </a:p>
          <a:p>
            <a:r>
              <a:rPr lang="en-GB" sz="1600" dirty="0">
                <a:ea typeface="长仿宋体" panose="02010609000101010101" pitchFamily="49" charset="-122"/>
              </a:rPr>
              <a:t> </a:t>
            </a:r>
            <a:r>
              <a:rPr lang="en-GB" sz="1600" dirty="0" smtClean="0">
                <a:ea typeface="长仿宋体" panose="02010609000101010101" pitchFamily="49" charset="-122"/>
              </a:rPr>
              <a:t>                      </a:t>
            </a:r>
          </a:p>
          <a:p>
            <a:r>
              <a:rPr lang="en-GB" sz="1600" dirty="0">
                <a:ea typeface="长仿宋体" panose="02010609000101010101" pitchFamily="49" charset="-122"/>
              </a:rPr>
              <a:t> </a:t>
            </a:r>
            <a:r>
              <a:rPr lang="en-GB" sz="1600" dirty="0" smtClean="0">
                <a:ea typeface="长仿宋体" panose="02010609000101010101" pitchFamily="49" charset="-122"/>
              </a:rPr>
              <a:t>                        </a:t>
            </a:r>
          </a:p>
          <a:p>
            <a:r>
              <a:rPr lang="en-GB" sz="1600" dirty="0">
                <a:ea typeface="长仿宋体" panose="02010609000101010101" pitchFamily="49" charset="-122"/>
              </a:rPr>
              <a:t> </a:t>
            </a:r>
            <a:r>
              <a:rPr lang="en-GB" sz="1600" dirty="0" smtClean="0">
                <a:ea typeface="长仿宋体" panose="02010609000101010101" pitchFamily="49" charset="-122"/>
              </a:rPr>
              <a:t>                       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81534" y="187279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ea typeface="长仿宋体" panose="02010609000101010101" pitchFamily="49" charset="-122"/>
              </a:rPr>
              <a:t>Arrived </a:t>
            </a:r>
            <a:r>
              <a:rPr lang="en-US" altLang="zh-CN" sz="1600" dirty="0">
                <a:ea typeface="长仿宋体" panose="02010609000101010101" pitchFamily="49" charset="-122"/>
              </a:rPr>
              <a:t>in </a:t>
            </a:r>
            <a:r>
              <a:rPr lang="en-US" altLang="zh-CN" sz="1600" dirty="0" smtClean="0">
                <a:ea typeface="长仿宋体" panose="02010609000101010101" pitchFamily="49" charset="-122"/>
              </a:rPr>
              <a:t>Edinburgh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ea typeface="长仿宋体" panose="02010609000101010101" pitchFamily="49" charset="-122"/>
              </a:rPr>
              <a:t>Choose the topic of individual project</a:t>
            </a:r>
            <a:endParaRPr lang="en-US" altLang="zh-CN" sz="1600" dirty="0">
              <a:ea typeface="长仿宋体" panose="02010609000101010101" pitchFamily="49" charset="-122"/>
            </a:endParaRPr>
          </a:p>
          <a:p>
            <a:r>
              <a:rPr lang="en-US" sz="1600" dirty="0" smtClean="0">
                <a:ea typeface="长仿宋体" panose="02010609000101010101" pitchFamily="49" charset="-122"/>
              </a:rPr>
              <a:t>                         </a:t>
            </a:r>
            <a:endParaRPr lang="en-US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长仿宋体" panose="02010609000101010101" pitchFamily="49" charset="-122"/>
              </a:rPr>
              <a:t>Fieldtrip in Germany (and a drinking competition!)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长仿宋体" panose="02010609000101010101" pitchFamily="49" charset="-122"/>
              </a:rPr>
              <a:t>PS and CV for master application</a:t>
            </a:r>
            <a:endParaRPr lang="en-US" sz="1600" dirty="0">
              <a:ea typeface="长仿宋体" panose="02010609000101010101" pitchFamily="49" charset="-122"/>
            </a:endParaRPr>
          </a:p>
          <a:p>
            <a:endParaRPr lang="en-US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长仿宋体" panose="02010609000101010101" pitchFamily="49" charset="-122"/>
              </a:rPr>
              <a:t>Individual research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长仿宋体" panose="02010609000101010101" pitchFamily="49" charset="-122"/>
              </a:rPr>
              <a:t>Application for master’s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长仿宋体" panose="02010609000101010101" pitchFamily="49" charset="-122"/>
              </a:rPr>
              <a:t>Thesis writing</a:t>
            </a:r>
            <a:endParaRPr lang="en-GB" sz="1600" dirty="0" smtClean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Christmas</a:t>
            </a:r>
            <a:r>
              <a:rPr lang="en-GB" sz="1600" dirty="0">
                <a:ea typeface="长仿宋体" panose="02010609000101010101" pitchFamily="49" charset="-122"/>
              </a:rPr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Final </a:t>
            </a:r>
            <a:r>
              <a:rPr lang="en-GB" sz="1600" dirty="0">
                <a:ea typeface="长仿宋体" panose="02010609000101010101" pitchFamily="49" charset="-122"/>
              </a:rPr>
              <a:t>exams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长仿宋体" panose="02010609000101010101" pitchFamily="49" charset="-122"/>
              </a:rPr>
              <a:t>Back </a:t>
            </a:r>
            <a:r>
              <a:rPr lang="en-GB" sz="1600" dirty="0">
                <a:ea typeface="长仿宋体" panose="02010609000101010101" pitchFamily="49" charset="-122"/>
              </a:rPr>
              <a:t>to China</a:t>
            </a:r>
          </a:p>
        </p:txBody>
      </p:sp>
      <p:sp>
        <p:nvSpPr>
          <p:cNvPr id="3" name="Rectangle 2"/>
          <p:cNvSpPr/>
          <p:nvPr/>
        </p:nvSpPr>
        <p:spPr>
          <a:xfrm>
            <a:off x="4800680" y="1890378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altLang="zh-CN" sz="1600" dirty="0" smtClean="0">
                <a:ea typeface="长仿宋体" panose="02010609000101010101" pitchFamily="49" charset="-122"/>
              </a:rPr>
              <a:t>2014.1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 smtClean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2014.2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2014.3</a:t>
            </a:r>
          </a:p>
          <a:p>
            <a:endParaRPr lang="en-GB" sz="1600" dirty="0" smtClean="0">
              <a:ea typeface="长仿宋体" panose="02010609000101010101" pitchFamily="49" charset="-122"/>
            </a:endParaRPr>
          </a:p>
          <a:p>
            <a:endParaRPr lang="en-GB" sz="1600" dirty="0" smtClean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2014.4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2014.5</a:t>
            </a: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endParaRPr lang="en-GB" sz="1600" dirty="0" smtClean="0">
              <a:ea typeface="长仿宋体" panose="02010609000101010101" pitchFamily="49" charset="-122"/>
            </a:endParaRPr>
          </a:p>
          <a:p>
            <a:endParaRPr lang="en-GB" sz="1600" dirty="0">
              <a:ea typeface="长仿宋体" panose="02010609000101010101" pitchFamily="49" charset="-122"/>
            </a:endParaRPr>
          </a:p>
          <a:p>
            <a:r>
              <a:rPr lang="en-GB" sz="1600" dirty="0" smtClean="0">
                <a:ea typeface="长仿宋体" panose="02010609000101010101" pitchFamily="49" charset="-122"/>
              </a:rPr>
              <a:t>2014.7</a:t>
            </a:r>
            <a:endParaRPr lang="en-GB" sz="1600" dirty="0">
              <a:ea typeface="长仿宋体" panose="02010609000101010101" pitchFamily="49" charset="-12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48376" y="1364555"/>
            <a:ext cx="18677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Senior</a:t>
            </a:r>
            <a:r>
              <a:rPr lang="en-GB" b="1" dirty="0" smtClean="0"/>
              <a:t> Year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8834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00142"/>
            <a:ext cx="9144000" cy="60556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Study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-73572" y="6251331"/>
            <a:ext cx="9217572" cy="60666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i="1" dirty="0"/>
              <a:t>“Do not follow where the path may lead. </a:t>
            </a:r>
            <a:endParaRPr lang="en-GB" i="1" dirty="0" smtClean="0"/>
          </a:p>
          <a:p>
            <a:pPr algn="ctr"/>
            <a:r>
              <a:rPr lang="en-GB" i="1" dirty="0" smtClean="0"/>
              <a:t>Go </a:t>
            </a:r>
            <a:r>
              <a:rPr lang="en-GB" i="1" dirty="0"/>
              <a:t>instead where there is no path and leave a trail</a:t>
            </a:r>
            <a:r>
              <a:rPr lang="en-GB" i="1" dirty="0" smtClean="0"/>
              <a:t>.” ― </a:t>
            </a:r>
            <a:r>
              <a:rPr lang="en-GB" i="1" dirty="0"/>
              <a:t>Ralph Waldo Emerson</a:t>
            </a:r>
          </a:p>
        </p:txBody>
      </p:sp>
    </p:spTree>
    <p:extLst>
      <p:ext uri="{BB962C8B-B14F-4D97-AF65-F5344CB8AC3E}">
        <p14:creationId xmlns:p14="http://schemas.microsoft.com/office/powerpoint/2010/main" val="37805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27590"/>
            <a:ext cx="9144000" cy="60556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36786" y="6251331"/>
            <a:ext cx="9217572" cy="60666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i="1" dirty="0"/>
              <a:t>“Don't be angry, </a:t>
            </a:r>
            <a:r>
              <a:rPr lang="en-GB" i="1" dirty="0" err="1"/>
              <a:t>Finnula</a:t>
            </a:r>
            <a:r>
              <a:rPr lang="en-GB" i="1" dirty="0"/>
              <a:t> had said, be smart</a:t>
            </a:r>
            <a:r>
              <a:rPr lang="en-GB" i="1" dirty="0" smtClean="0"/>
              <a:t>.”</a:t>
            </a:r>
            <a:r>
              <a:rPr lang="en-GB" i="1" dirty="0"/>
              <a:t> </a:t>
            </a:r>
            <a:r>
              <a:rPr lang="en-GB" i="1" dirty="0" smtClean="0"/>
              <a:t>―</a:t>
            </a:r>
            <a:r>
              <a:rPr lang="en-GB" i="1" dirty="0"/>
              <a:t> </a:t>
            </a:r>
            <a:r>
              <a:rPr lang="en-GB" i="1" dirty="0" smtClean="0"/>
              <a:t>Sarah J. Maas</a:t>
            </a:r>
            <a:endParaRPr lang="en-GB" i="1" dirty="0"/>
          </a:p>
        </p:txBody>
      </p:sp>
      <p:sp>
        <p:nvSpPr>
          <p:cNvPr id="5" name="Rectangle 4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Assessment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0030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27590"/>
            <a:ext cx="9144000" cy="60556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21019" y="3"/>
            <a:ext cx="9217572" cy="61546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2400" dirty="0" smtClean="0"/>
              <a:t>Language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-36786" y="6251331"/>
            <a:ext cx="9217572" cy="60666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i="1" dirty="0" smtClean="0"/>
              <a:t>“Anyone </a:t>
            </a:r>
            <a:r>
              <a:rPr lang="en-GB" i="1" dirty="0"/>
              <a:t>can speak Troll. All you have to do is point and grunt</a:t>
            </a:r>
            <a:r>
              <a:rPr lang="en-GB" i="1" dirty="0" smtClean="0"/>
              <a:t>.” – J.K. Rowling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12064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537</Words>
  <Application>Microsoft Office PowerPoint</Application>
  <PresentationFormat>On-screen Show (4:3)</PresentationFormat>
  <Paragraphs>181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长仿宋体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Yikuo Liu</dc:creator>
  <cp:lastModifiedBy>Yikuo Liu</cp:lastModifiedBy>
  <cp:revision>91</cp:revision>
  <dcterms:created xsi:type="dcterms:W3CDTF">2017-10-15T11:50:09Z</dcterms:created>
  <dcterms:modified xsi:type="dcterms:W3CDTF">2017-10-16T13:08:27Z</dcterms:modified>
</cp:coreProperties>
</file>