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1"/>
  </p:sldMasterIdLst>
  <p:notesMasterIdLst>
    <p:notesMasterId r:id="rId31"/>
  </p:notesMasterIdLst>
  <p:sldIdLst>
    <p:sldId id="256" r:id="rId2"/>
    <p:sldId id="259" r:id="rId3"/>
    <p:sldId id="261" r:id="rId4"/>
    <p:sldId id="276" r:id="rId5"/>
    <p:sldId id="285" r:id="rId6"/>
    <p:sldId id="262" r:id="rId7"/>
    <p:sldId id="291" r:id="rId8"/>
    <p:sldId id="284" r:id="rId9"/>
    <p:sldId id="281" r:id="rId10"/>
    <p:sldId id="277" r:id="rId11"/>
    <p:sldId id="263" r:id="rId12"/>
    <p:sldId id="264" r:id="rId13"/>
    <p:sldId id="265" r:id="rId14"/>
    <p:sldId id="266" r:id="rId15"/>
    <p:sldId id="292" r:id="rId16"/>
    <p:sldId id="293" r:id="rId17"/>
    <p:sldId id="294" r:id="rId18"/>
    <p:sldId id="295" r:id="rId19"/>
    <p:sldId id="296" r:id="rId20"/>
    <p:sldId id="268" r:id="rId21"/>
    <p:sldId id="270" r:id="rId22"/>
    <p:sldId id="286" r:id="rId23"/>
    <p:sldId id="271" r:id="rId24"/>
    <p:sldId id="282" r:id="rId25"/>
    <p:sldId id="273" r:id="rId26"/>
    <p:sldId id="274" r:id="rId27"/>
    <p:sldId id="275" r:id="rId28"/>
    <p:sldId id="278" r:id="rId29"/>
    <p:sldId id="280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202C"/>
    <a:srgbClr val="EAB627"/>
    <a:srgbClr val="F2F3F5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2" autoAdjust="0"/>
    <p:restoredTop sz="94674"/>
  </p:normalViewPr>
  <p:slideViewPr>
    <p:cSldViewPr snapToGrid="0" snapToObjects="1">
      <p:cViewPr>
        <p:scale>
          <a:sx n="91" d="100"/>
          <a:sy n="91" d="100"/>
        </p:scale>
        <p:origin x="-149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2C64D-3444-164F-925B-90AE4075DA89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761FD-C435-BA44-976E-3F6C2E113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34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761FD-C435-BA44-976E-3F6C2E1135A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97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D645-B9B4-46EE-B031-35C24A448A04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736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80A0-ED6C-4884-9FFE-87471827F59A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4D98-3273-47CE-B312-A00AAFA2779F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801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983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8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037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038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287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95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2557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99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993E9-CEF0-47B7-AEA6-AFACC79966BA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2402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0463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050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2319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9044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6038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788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40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252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6908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34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4F47-3A99-4701-A7D9-FE6C4D9DA92E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0347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359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7273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3290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7972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4389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3819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5816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point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724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62588-EC5C-453B-A942-AA1C7EFEEF33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41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D575-BDA5-4AAF-81DC-5D38C213A391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16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C5B0-21BA-48EA-B067-5E37072B4F18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090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59AD-49F4-478E-A013-BE606CDD1B41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98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8D2-BCEE-4D3D-AE6D-93BD204BAD0C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234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110E-D48F-4A61-BE6D-11D38A61FE05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860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61780-2E25-4081-A2D9-4C0805256F67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92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0" r:id="rId1"/>
    <p:sldLayoutId id="2147484231" r:id="rId2"/>
    <p:sldLayoutId id="2147484232" r:id="rId3"/>
    <p:sldLayoutId id="2147484233" r:id="rId4"/>
    <p:sldLayoutId id="2147484234" r:id="rId5"/>
    <p:sldLayoutId id="2147484235" r:id="rId6"/>
    <p:sldLayoutId id="2147484236" r:id="rId7"/>
    <p:sldLayoutId id="2147484237" r:id="rId8"/>
    <p:sldLayoutId id="2147484238" r:id="rId9"/>
    <p:sldLayoutId id="2147484239" r:id="rId10"/>
    <p:sldLayoutId id="2147484240" r:id="rId11"/>
    <p:sldLayoutId id="2147484241" r:id="rId12"/>
    <p:sldLayoutId id="2147484242" r:id="rId13"/>
    <p:sldLayoutId id="2147484243" r:id="rId14"/>
    <p:sldLayoutId id="2147484244" r:id="rId15"/>
    <p:sldLayoutId id="2147484246" r:id="rId16"/>
    <p:sldLayoutId id="2147484247" r:id="rId17"/>
    <p:sldLayoutId id="2147484248" r:id="rId18"/>
    <p:sldLayoutId id="2147484249" r:id="rId19"/>
    <p:sldLayoutId id="2147484250" r:id="rId20"/>
    <p:sldLayoutId id="2147484251" r:id="rId21"/>
    <p:sldLayoutId id="2147484252" r:id="rId22"/>
    <p:sldLayoutId id="2147484253" r:id="rId23"/>
    <p:sldLayoutId id="2147484254" r:id="rId24"/>
    <p:sldLayoutId id="2147484255" r:id="rId25"/>
    <p:sldLayoutId id="2147484256" r:id="rId26"/>
    <p:sldLayoutId id="2147484258" r:id="rId27"/>
    <p:sldLayoutId id="2147484259" r:id="rId28"/>
    <p:sldLayoutId id="2147484264" r:id="rId29"/>
    <p:sldLayoutId id="2147484265" r:id="rId30"/>
    <p:sldLayoutId id="2147484266" r:id="rId31"/>
    <p:sldLayoutId id="2147484267" r:id="rId32"/>
    <p:sldLayoutId id="2147484268" r:id="rId33"/>
    <p:sldLayoutId id="2147484269" r:id="rId34"/>
    <p:sldLayoutId id="2147484270" r:id="rId35"/>
    <p:sldLayoutId id="2147483651" r:id="rId36"/>
    <p:sldLayoutId id="2147483650" r:id="rId3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jpeg"/><Relationship Id="rId7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6424" y="520701"/>
            <a:ext cx="9170424" cy="4200674"/>
          </a:xfrm>
          <a:prstGeom prst="rect">
            <a:avLst/>
          </a:prstGeom>
        </p:spPr>
      </p:pic>
      <p:pic>
        <p:nvPicPr>
          <p:cNvPr id="7" name="Picture 6" descr="right_sha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806" y="0"/>
            <a:ext cx="2341796" cy="6084392"/>
          </a:xfrm>
          <a:prstGeom prst="rect">
            <a:avLst/>
          </a:prstGeom>
        </p:spPr>
      </p:pic>
      <p:pic>
        <p:nvPicPr>
          <p:cNvPr id="9" name="Picture 8" descr="stanislaus-state-informal-secondary-logo-cmyk-white-text-cmy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902"/>
            <a:ext cx="2417572" cy="110328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5091643"/>
            <a:ext cx="75416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95202C"/>
                </a:solidFill>
                <a:cs typeface="Verdana"/>
              </a:rPr>
              <a:t>California State University, </a:t>
            </a:r>
            <a:r>
              <a:rPr lang="en-US" sz="4000" b="1" dirty="0" smtClean="0">
                <a:solidFill>
                  <a:srgbClr val="95202C"/>
                </a:solidFill>
                <a:cs typeface="Verdana"/>
              </a:rPr>
              <a:t>Stanislaus</a:t>
            </a:r>
            <a:endParaRPr lang="en-US" sz="3200" b="1" dirty="0">
              <a:solidFill>
                <a:srgbClr val="95202C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9395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766" y="0"/>
            <a:ext cx="4624388" cy="63457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3442" y="0"/>
            <a:ext cx="4590558" cy="634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1202"/>
            <a:ext cx="9144000" cy="5138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6276" y="1595642"/>
            <a:ext cx="4692838" cy="4511128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52281" y="1845977"/>
            <a:ext cx="462683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Agricultural Business/Studies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Business </a:t>
            </a:r>
            <a:r>
              <a:rPr lang="en-US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Administration</a:t>
            </a:r>
          </a:p>
          <a:p>
            <a:pPr algn="ctr"/>
            <a:r>
              <a:rPr lang="en-US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Cognitive Studies </a:t>
            </a:r>
          </a:p>
          <a:p>
            <a:pPr algn="ctr"/>
            <a:r>
              <a:rPr lang="en-US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Computer Science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English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Fine Arts</a:t>
            </a:r>
            <a:endParaRPr lang="en-US" sz="28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Mathematics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Psychology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STEM </a:t>
            </a:r>
            <a:endParaRPr lang="en-US" sz="28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76427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cs typeface="Times New Roman" panose="02020603050405020304" pitchFamily="18" charset="0"/>
              </a:rPr>
              <a:t>Popular </a:t>
            </a:r>
            <a:r>
              <a:rPr lang="en-US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Programs</a:t>
            </a:r>
            <a:endParaRPr lang="en-US" sz="3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20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77" y="2105280"/>
            <a:ext cx="4411484" cy="29364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32891" y="2105280"/>
            <a:ext cx="392828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cs typeface="Times New Roman" panose="02020603050405020304" pitchFamily="18" charset="0"/>
              </a:rPr>
              <a:t>CONCENTRATIONS</a:t>
            </a: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Accounting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Computer Information Systems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Finance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General Business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Management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Operations Management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Marketing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08918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cs typeface="Times New Roman" panose="02020603050405020304" pitchFamily="18" charset="0"/>
              </a:rPr>
              <a:t>College of Business </a:t>
            </a:r>
            <a:r>
              <a:rPr lang="en-US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Administration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61" y="4481586"/>
            <a:ext cx="1401743" cy="151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17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445" y="915301"/>
            <a:ext cx="5773527" cy="28459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3759476"/>
            <a:ext cx="577352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Academic &amp; Career Advising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Internships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Job Posting Boards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Career Events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Student Organizations</a:t>
            </a:r>
            <a:r>
              <a:rPr lang="en-US" sz="2800" b="1" dirty="0">
                <a:cs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56855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cs typeface="Times New Roman" panose="02020603050405020304" pitchFamily="18" charset="0"/>
              </a:rPr>
              <a:t>College of Business </a:t>
            </a:r>
            <a:r>
              <a:rPr lang="en-US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Administration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6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11" y="1917645"/>
            <a:ext cx="8085835" cy="352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911048"/>
            <a:ext cx="9143999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cs typeface="Times New Roman" panose="02020603050405020304" pitchFamily="18" charset="0"/>
              </a:rPr>
              <a:t>College of Business </a:t>
            </a:r>
            <a:r>
              <a:rPr lang="en-US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Administration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74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1301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College of Science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84261" y="1081909"/>
            <a:ext cx="6083140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Recognized for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Excellence</a:t>
            </a:r>
          </a:p>
          <a:p>
            <a:endParaRPr lang="en-US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American Board of Genetic Counseling, Inc</a:t>
            </a:r>
            <a:r>
              <a:rPr lang="en-US" sz="2400" dirty="0" smtClean="0"/>
              <a:t>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American Chemical </a:t>
            </a:r>
            <a:r>
              <a:rPr lang="en-US" sz="2400" dirty="0" smtClean="0"/>
              <a:t>Society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Commission on Collegiate Nursing </a:t>
            </a:r>
            <a:r>
              <a:rPr lang="en-US" sz="2400" dirty="0" smtClean="0"/>
              <a:t>Education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Board of Registered Nursing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American Board of Genetic Counseling, Inc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291" y="4957894"/>
            <a:ext cx="1124229" cy="118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S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76" y="4957894"/>
            <a:ext cx="1533400" cy="113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C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188" y="4906688"/>
            <a:ext cx="1759885" cy="118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A Sea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937" y="4906688"/>
            <a:ext cx="1259105" cy="118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2438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1301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College of Science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0845" y="972852"/>
            <a:ext cx="781853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&amp; Program</a:t>
            </a:r>
            <a:endParaRPr lang="en-US" sz="2400" dirty="0"/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AMP (Alliance for Minority Participation)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Biological Sciences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Central Valley Math &amp; Science Alliance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Chemistry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Child Development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Computer Science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Cognitive </a:t>
            </a:r>
            <a:r>
              <a:rPr lang="en-US" sz="2000" dirty="0" smtClean="0"/>
              <a:t>Studies</a:t>
            </a:r>
            <a:endParaRPr lang="en-US" sz="2000" dirty="0"/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Geology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Mathematics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Nursing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Physics &amp; Physical Sciences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  Psychology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2400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286" y="5087861"/>
            <a:ext cx="3875712" cy="1139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396" y="3821717"/>
            <a:ext cx="3844604" cy="113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396" y="2652967"/>
            <a:ext cx="3762637" cy="110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436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1301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College of Science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70433" y="1002061"/>
            <a:ext cx="259219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Geology</a:t>
            </a:r>
            <a:endParaRPr lang="en-US" sz="4000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183" y="1066207"/>
            <a:ext cx="3087760" cy="1739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96956" y="2805790"/>
            <a:ext cx="3414317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Classify, identify and interpret geologic materials (rocks, minerals, and fossils)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Reconstruct the geologic history of an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Determine the direction of flow, availability and quality of groundwater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 a deep understanding of volcanoes and earthquakes</a:t>
            </a:r>
          </a:p>
        </p:txBody>
      </p:sp>
      <p:pic>
        <p:nvPicPr>
          <p:cNvPr id="3077" name="Picture 5" descr="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7" y="2045064"/>
            <a:ext cx="636523" cy="49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18031" y="2083360"/>
            <a:ext cx="896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Learn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0" y="3563224"/>
            <a:ext cx="4462943" cy="25853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Environmental </a:t>
            </a:r>
            <a:r>
              <a:rPr lang="en-US" dirty="0"/>
              <a:t>geology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Hydrogeology </a:t>
            </a:r>
            <a:r>
              <a:rPr lang="en-US" dirty="0"/>
              <a:t>and development of water </a:t>
            </a:r>
            <a:r>
              <a:rPr lang="en-US" dirty="0" smtClean="0"/>
              <a:t> resources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Engineering </a:t>
            </a:r>
            <a:r>
              <a:rPr lang="en-US" dirty="0"/>
              <a:t>geology and seismic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Petroleum </a:t>
            </a:r>
            <a:r>
              <a:rPr lang="en-US" dirty="0"/>
              <a:t>geology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Mineral </a:t>
            </a:r>
            <a:r>
              <a:rPr lang="en-US" dirty="0"/>
              <a:t>exploration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Environmental </a:t>
            </a:r>
            <a:r>
              <a:rPr lang="en-US" dirty="0"/>
              <a:t>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Research </a:t>
            </a:r>
            <a:r>
              <a:rPr lang="en-US" dirty="0"/>
              <a:t>and education</a:t>
            </a:r>
          </a:p>
        </p:txBody>
      </p:sp>
      <p:pic>
        <p:nvPicPr>
          <p:cNvPr id="3079" name="Picture 7" descr="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631" y="2925908"/>
            <a:ext cx="593529" cy="46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300852" y="2935659"/>
            <a:ext cx="10259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Career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92007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1301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College of Science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70433" y="1002061"/>
            <a:ext cx="259219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Chemistry</a:t>
            </a:r>
            <a:endParaRPr lang="en-US" sz="4000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00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295" y="1153778"/>
            <a:ext cx="2704924" cy="120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32187" y="1809974"/>
            <a:ext cx="3076491" cy="3966098"/>
          </a:xfrm>
          <a:prstGeom prst="rect">
            <a:avLst/>
          </a:prstGeom>
          <a:solidFill>
            <a:srgbClr val="EAB627"/>
          </a:solidFill>
          <a:ln>
            <a:solidFill>
              <a:srgbClr val="EAB6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 Leadership Awards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Warriors Chemistry Club was recognized with the "Student Empowerment Award" and "Outstanding Student Leader of the Year Award</a:t>
            </a:r>
            <a:r>
              <a:rPr lang="en-US" dirty="0" smtClean="0">
                <a:solidFill>
                  <a:schemeClr val="tx1"/>
                </a:solidFill>
              </a:rPr>
              <a:t>".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4524637"/>
            <a:ext cx="20002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240635" y="2710741"/>
            <a:ext cx="4572000" cy="34163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just"/>
            <a:r>
              <a:rPr lang="en-US" dirty="0"/>
              <a:t>The Department of Chemistry offers programs of study for students seeking the Bachelor of Arts or the Bachelor of Science in Chemistry. Students may also elect to complete a concentration in Environmental Sciences or </a:t>
            </a:r>
            <a:r>
              <a:rPr lang="en-US" dirty="0" smtClean="0"/>
              <a:t>a Teaching Credential as </a:t>
            </a:r>
            <a:r>
              <a:rPr lang="en-US" dirty="0"/>
              <a:t>part of their degree program. Students should consult with their department adviser to determine which degree and program is best suited to their career objectives.</a:t>
            </a:r>
          </a:p>
          <a:p>
            <a:pPr algn="just"/>
            <a:r>
              <a:rPr lang="en-US" dirty="0"/>
              <a:t>The Chemistry Department is well equipped with modern instrumentation and facilities.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90961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1301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Department of English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96956" y="2805790"/>
            <a:ext cx="3414317" cy="31393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Communication </a:t>
            </a:r>
            <a:r>
              <a:rPr lang="en-US" dirty="0"/>
              <a:t>skills that emphasize critical thinking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broad knowledge of literature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ability to interpret culturally diverse literary, non-literary, and visual </a:t>
            </a:r>
            <a:r>
              <a:rPr lang="en-US" dirty="0" smtClean="0"/>
              <a:t>texts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Bachelor of Arts in English with available concentrations in TESOL and Single Subject Matter Preparation</a:t>
            </a:r>
          </a:p>
        </p:txBody>
      </p:sp>
      <p:pic>
        <p:nvPicPr>
          <p:cNvPr id="3077" name="Picture 5" descr="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7" y="2045064"/>
            <a:ext cx="636523" cy="49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18031" y="2083360"/>
            <a:ext cx="896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Learn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0" y="3563224"/>
            <a:ext cx="4462943" cy="2585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Writer</a:t>
            </a:r>
            <a:r>
              <a:rPr lang="en-US" dirty="0"/>
              <a:t>, reporter or editor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Teacher </a:t>
            </a:r>
            <a:r>
              <a:rPr lang="en-US" dirty="0"/>
              <a:t>or researcher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Lawyer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Marketing </a:t>
            </a:r>
            <a:r>
              <a:rPr lang="en-US" dirty="0"/>
              <a:t>and public relations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Publishing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Communications </a:t>
            </a:r>
            <a:r>
              <a:rPr lang="en-US" dirty="0"/>
              <a:t>specialist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Consulting</a:t>
            </a:r>
            <a:r>
              <a:rPr lang="en-US" dirty="0"/>
              <a:t>, librarian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Telecommunications</a:t>
            </a:r>
            <a:r>
              <a:rPr lang="en-US" dirty="0"/>
              <a:t>, business and banking</a:t>
            </a:r>
          </a:p>
        </p:txBody>
      </p:sp>
      <p:pic>
        <p:nvPicPr>
          <p:cNvPr id="3079" name="Picture 7" descr="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631" y="2925908"/>
            <a:ext cx="593529" cy="46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300852" y="2935659"/>
            <a:ext cx="10259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Career</a:t>
            </a:r>
            <a:endParaRPr lang="en-US" sz="2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045" y="1170546"/>
            <a:ext cx="3104538" cy="174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295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3886718" y="2067554"/>
            <a:ext cx="4924320" cy="3161703"/>
            <a:chOff x="2973366" y="1744457"/>
            <a:chExt cx="6066312" cy="3626045"/>
          </a:xfrm>
        </p:grpSpPr>
        <p:pic>
          <p:nvPicPr>
            <p:cNvPr id="4" name="Picture 1" descr="AdobeStock_50772080_GGBridge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0753"/>
            <a:stretch>
              <a:fillRect/>
            </a:stretch>
          </p:blipFill>
          <p:spPr bwMode="auto">
            <a:xfrm>
              <a:off x="2973366" y="1744458"/>
              <a:ext cx="3197270" cy="180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20496" y="1744457"/>
              <a:ext cx="2819182" cy="180502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898" b="2877"/>
            <a:stretch/>
          </p:blipFill>
          <p:spPr>
            <a:xfrm>
              <a:off x="3509682" y="3604574"/>
              <a:ext cx="2660954" cy="176092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2717"/>
            <a:stretch/>
          </p:blipFill>
          <p:spPr>
            <a:xfrm>
              <a:off x="6220496" y="3591920"/>
              <a:ext cx="2819182" cy="1778582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1" y="388086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Where is Stanislaus State?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85727" y="1707025"/>
            <a:ext cx="4008217" cy="3929309"/>
            <a:chOff x="85727" y="1707025"/>
            <a:chExt cx="4008217" cy="3929309"/>
          </a:xfrm>
        </p:grpSpPr>
        <p:sp>
          <p:nvSpPr>
            <p:cNvPr id="44" name="TextBox 43"/>
            <p:cNvSpPr txBox="1"/>
            <p:nvPr/>
          </p:nvSpPr>
          <p:spPr>
            <a:xfrm>
              <a:off x="85727" y="3432497"/>
              <a:ext cx="1263772" cy="252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San Francisco</a:t>
              </a:r>
              <a:endPara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5727" y="2884534"/>
              <a:ext cx="896586" cy="252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Sacramento</a:t>
              </a:r>
              <a:endPara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16079" y="3826267"/>
              <a:ext cx="815855" cy="252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Santa Cruz</a:t>
              </a:r>
              <a:endPara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76009" y="4205514"/>
              <a:ext cx="774329" cy="252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Monterey</a:t>
              </a:r>
              <a:endPara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859316" y="2515174"/>
              <a:ext cx="1091858" cy="252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Lake Tahoe</a:t>
              </a:r>
              <a:endPara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006597" y="3035621"/>
              <a:ext cx="999118" cy="4209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Yosemite </a:t>
              </a:r>
            </a:p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National Park</a:t>
              </a:r>
              <a:endPara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670734" y="5383779"/>
              <a:ext cx="1000180" cy="252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San Diego</a:t>
              </a:r>
              <a:endPara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813409" y="5078968"/>
              <a:ext cx="887243" cy="252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Los Angeles</a:t>
              </a:r>
              <a:endPara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69" name="Picture 68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9562" r="100000">
                          <a14:backgroundMark x1="42629" y1="43130" x2="45817" y2="41985"/>
                          <a14:backgroundMark x1="46614" y1="43130" x2="46614" y2="43130"/>
                          <a14:backgroundMark x1="47809" y1="52672" x2="47809" y2="52672"/>
                          <a14:backgroundMark x1="46215" y1="53053" x2="46215" y2="53053"/>
                          <a14:backgroundMark x1="44622" y1="53817" x2="44622" y2="53817"/>
                          <a14:backgroundMark x1="41833" y1="53053" x2="41833" y2="53053"/>
                          <a14:backgroundMark x1="41434" y1="52672" x2="41434" y2="526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5425" y="1707025"/>
              <a:ext cx="3848519" cy="3861495"/>
            </a:xfrm>
            <a:prstGeom prst="rect">
              <a:avLst/>
            </a:prstGeom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97" y="2884534"/>
              <a:ext cx="2535525" cy="1596437"/>
            </a:xfrm>
            <a:prstGeom prst="rect">
              <a:avLst/>
            </a:prstGeom>
          </p:spPr>
        </p:pic>
        <p:cxnSp>
          <p:nvCxnSpPr>
            <p:cNvPr id="74" name="Straight Connector 73"/>
            <p:cNvCxnSpPr/>
            <p:nvPr/>
          </p:nvCxnSpPr>
          <p:spPr>
            <a:xfrm flipV="1">
              <a:off x="1057893" y="3423958"/>
              <a:ext cx="446613" cy="11212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828912" y="3087955"/>
              <a:ext cx="744756" cy="182991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909935" y="3699583"/>
              <a:ext cx="697230" cy="27432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1201290" y="3891776"/>
              <a:ext cx="461382" cy="48693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2226541" y="2686371"/>
              <a:ext cx="697230" cy="27432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2279070" y="3270946"/>
              <a:ext cx="814447" cy="209427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V="1">
              <a:off x="1662672" y="4837993"/>
              <a:ext cx="1023621" cy="3912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2397427" y="5342235"/>
              <a:ext cx="697230" cy="183127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4700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4303" y="3533165"/>
            <a:ext cx="69761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Students can receive an exemption for submitting TOELF/IELTS scores by submitting one of the following</a:t>
            </a:r>
            <a:r>
              <a:rPr lang="en-US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Official </a:t>
            </a:r>
            <a:r>
              <a:rPr lang="en-US" dirty="0"/>
              <a:t>admission test score report (ACT or SAT </a:t>
            </a:r>
            <a:r>
              <a:rPr lang="en-US" dirty="0" smtClean="0"/>
              <a:t>I)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Transfer </a:t>
            </a:r>
            <a:r>
              <a:rPr lang="en-US" dirty="0"/>
              <a:t>students who have taken an English Composition course at U.S. Higher Education Institution with a grade of B or </a:t>
            </a:r>
            <a:r>
              <a:rPr lang="en-US" dirty="0" smtClean="0"/>
              <a:t>higher.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Attended </a:t>
            </a:r>
            <a:r>
              <a:rPr lang="en-US" dirty="0"/>
              <a:t>a U.S. high school for 3 years.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14814"/>
            <a:ext cx="9143999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cap="small" dirty="0">
                <a:solidFill>
                  <a:schemeClr val="bg1"/>
                </a:solidFill>
              </a:rPr>
              <a:t>English Proficiency requirements 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137894" y="1664468"/>
            <a:ext cx="5208972" cy="1600438"/>
            <a:chOff x="2126776" y="1472694"/>
            <a:chExt cx="5208972" cy="1600438"/>
          </a:xfrm>
        </p:grpSpPr>
        <p:sp>
          <p:nvSpPr>
            <p:cNvPr id="3" name="TextBox 2"/>
            <p:cNvSpPr txBox="1"/>
            <p:nvPr/>
          </p:nvSpPr>
          <p:spPr>
            <a:xfrm>
              <a:off x="2656726" y="1472694"/>
              <a:ext cx="4679022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/>
              </a:r>
              <a:br>
                <a:rPr lang="en-US" b="1" dirty="0"/>
              </a:br>
              <a:r>
                <a:rPr lang="en-US" b="1" dirty="0"/>
                <a:t>     </a:t>
              </a:r>
              <a:r>
                <a:rPr lang="en-US" sz="2000" b="1" dirty="0"/>
                <a:t>TOEFL PBT: 500 with part scores of 50</a:t>
              </a:r>
              <a:br>
                <a:rPr lang="en-US" sz="2000" b="1" dirty="0"/>
              </a:br>
              <a:r>
                <a:rPr lang="en-US" sz="2000" b="1" dirty="0"/>
                <a:t>     TOEFL </a:t>
              </a:r>
              <a:r>
                <a:rPr lang="en-US" sz="2000" b="1" dirty="0" err="1"/>
                <a:t>iBT</a:t>
              </a:r>
              <a:r>
                <a:rPr lang="en-US" sz="2000" b="1" dirty="0"/>
                <a:t>: 61 with part scores of 15</a:t>
              </a:r>
              <a:br>
                <a:rPr lang="en-US" sz="2000" b="1" dirty="0"/>
              </a:br>
              <a:r>
                <a:rPr lang="en-US" sz="2000" b="1" dirty="0"/>
                <a:t>     IELTS: 6.0 with part scores of 6.0</a:t>
              </a:r>
            </a:p>
            <a:p>
              <a:endParaRPr lang="en-US" sz="2000" dirty="0"/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26776" y="1776366"/>
              <a:ext cx="772081" cy="321704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373"/>
          <a:stretch/>
        </p:blipFill>
        <p:spPr>
          <a:xfrm>
            <a:off x="2137894" y="2338092"/>
            <a:ext cx="772081" cy="3217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373"/>
          <a:stretch/>
        </p:blipFill>
        <p:spPr>
          <a:xfrm>
            <a:off x="2137894" y="2674942"/>
            <a:ext cx="772081" cy="32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6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163888" y="1450704"/>
            <a:ext cx="7319712" cy="4360593"/>
            <a:chOff x="779831" y="1651949"/>
            <a:chExt cx="7319712" cy="4360593"/>
          </a:xfrm>
        </p:grpSpPr>
        <p:grpSp>
          <p:nvGrpSpPr>
            <p:cNvPr id="26" name="Group 25"/>
            <p:cNvGrpSpPr/>
            <p:nvPr/>
          </p:nvGrpSpPr>
          <p:grpSpPr>
            <a:xfrm>
              <a:off x="907159" y="1651949"/>
              <a:ext cx="3113917" cy="1046440"/>
              <a:chOff x="907159" y="1651949"/>
              <a:chExt cx="3113917" cy="104644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7159" y="1690898"/>
                <a:ext cx="373402" cy="336032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245036" y="1651949"/>
                <a:ext cx="2776040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Apply online</a:t>
                </a:r>
                <a:r>
                  <a:rPr lang="en-US" sz="1400" dirty="0"/>
                  <a:t/>
                </a:r>
                <a:br>
                  <a:rPr lang="en-US" sz="1400" dirty="0"/>
                </a:br>
                <a:r>
                  <a:rPr lang="en-US" sz="1200" dirty="0"/>
                  <a:t>Student applies and submits all </a:t>
                </a:r>
                <a:r>
                  <a:rPr lang="en-US" sz="1200" dirty="0" err="1" smtClean="0"/>
                  <a:t>necessarydocuments</a:t>
                </a:r>
                <a:r>
                  <a:rPr lang="en-US" sz="1200" dirty="0"/>
                  <a:t> and receives decision </a:t>
                </a:r>
                <a:r>
                  <a:rPr lang="en-US" sz="1200" dirty="0" smtClean="0"/>
                  <a:t>from  the school</a:t>
                </a:r>
                <a:r>
                  <a:rPr lang="en-US" sz="1200" dirty="0"/>
                  <a:t>.</a:t>
                </a:r>
                <a:br>
                  <a:rPr lang="en-US" sz="1200" dirty="0"/>
                </a:br>
                <a:endParaRPr lang="en-US" sz="1200" dirty="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588533" y="3666772"/>
              <a:ext cx="3318002" cy="651113"/>
              <a:chOff x="4626002" y="3135388"/>
              <a:chExt cx="3318002" cy="651113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5075943" y="3140170"/>
                <a:ext cx="286806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Arrive in the United States </a:t>
                </a:r>
                <a:r>
                  <a:rPr lang="en-US" sz="1200" dirty="0"/>
                  <a:t>Student arrives and attends the mandatory university orientation.</a:t>
                </a:r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26002" y="3135388"/>
                <a:ext cx="357736" cy="321934"/>
              </a:xfrm>
              <a:prstGeom prst="rect">
                <a:avLst/>
              </a:prstGeom>
            </p:spPr>
          </p:pic>
        </p:grpSp>
        <p:grpSp>
          <p:nvGrpSpPr>
            <p:cNvPr id="25" name="Group 24"/>
            <p:cNvGrpSpPr/>
            <p:nvPr/>
          </p:nvGrpSpPr>
          <p:grpSpPr>
            <a:xfrm>
              <a:off x="4466679" y="4964463"/>
              <a:ext cx="3632864" cy="1048079"/>
              <a:chOff x="4030875" y="4020062"/>
              <a:chExt cx="3632864" cy="1048079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4406064" y="4052478"/>
                <a:ext cx="325767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Explore </a:t>
                </a:r>
                <a:r>
                  <a:rPr lang="en-US" sz="1200" b="1" dirty="0" smtClean="0"/>
                  <a:t>Post-Graduation</a:t>
                </a:r>
                <a:r>
                  <a:rPr lang="en-US" sz="1200" b="1" dirty="0"/>
                  <a:t> </a:t>
                </a:r>
                <a:endParaRPr lang="en-US" sz="1200" b="1" dirty="0" smtClean="0"/>
              </a:p>
              <a:p>
                <a:r>
                  <a:rPr lang="en-US" sz="1200" b="1" dirty="0" smtClean="0"/>
                  <a:t>Opportunities</a:t>
                </a:r>
                <a:r>
                  <a:rPr lang="en-US" sz="1200" dirty="0"/>
                  <a:t> Student has the option to transfer schools, start a new degree, apply for </a:t>
                </a:r>
                <a:r>
                  <a:rPr lang="en-US" sz="1200" dirty="0" smtClean="0"/>
                  <a:t>post-completion Optional Practical Training (OPT</a:t>
                </a:r>
                <a:r>
                  <a:rPr lang="en-US" sz="1200" dirty="0"/>
                  <a:t>) or depart from the United States.</a:t>
                </a:r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030875" y="4020062"/>
                <a:ext cx="375189" cy="337640"/>
              </a:xfrm>
              <a:prstGeom prst="rect">
                <a:avLst/>
              </a:prstGeom>
            </p:spPr>
          </p:pic>
        </p:grpSp>
        <p:grpSp>
          <p:nvGrpSpPr>
            <p:cNvPr id="23" name="Group 22"/>
            <p:cNvGrpSpPr/>
            <p:nvPr/>
          </p:nvGrpSpPr>
          <p:grpSpPr>
            <a:xfrm>
              <a:off x="4626002" y="2112936"/>
              <a:ext cx="3371941" cy="830997"/>
              <a:chOff x="5170228" y="1563071"/>
              <a:chExt cx="3371941" cy="83099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537856" y="1563071"/>
                <a:ext cx="300431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Upon Acceptance</a:t>
                </a:r>
                <a:r>
                  <a:rPr lang="en-US" sz="1200" dirty="0"/>
                  <a:t/>
                </a:r>
                <a:br>
                  <a:rPr lang="en-US" sz="1200" dirty="0"/>
                </a:br>
                <a:r>
                  <a:rPr lang="en-US" sz="1200" dirty="0"/>
                  <a:t>Student receives an acceptance packet which </a:t>
                </a:r>
                <a:r>
                  <a:rPr lang="en-US" sz="1200" dirty="0" smtClean="0"/>
                  <a:t>includes: Acceptance</a:t>
                </a:r>
                <a:r>
                  <a:rPr lang="en-US" sz="1200" dirty="0"/>
                  <a:t> </a:t>
                </a:r>
                <a:r>
                  <a:rPr lang="en-US" sz="1200" dirty="0" smtClean="0"/>
                  <a:t>Letter,</a:t>
                </a:r>
                <a:r>
                  <a:rPr lang="en-US" sz="1200" dirty="0"/>
                  <a:t> </a:t>
                </a:r>
                <a:r>
                  <a:rPr lang="en-US" sz="1200" dirty="0" smtClean="0"/>
                  <a:t>I-20, Housing Application and instructions regarding arrival.</a:t>
                </a:r>
                <a:endParaRPr lang="en-US" sz="1200" dirty="0"/>
              </a:p>
            </p:txBody>
          </p:sp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70228" y="1655055"/>
                <a:ext cx="374013" cy="336582"/>
              </a:xfrm>
              <a:prstGeom prst="rect">
                <a:avLst/>
              </a:prstGeom>
            </p:spPr>
          </p:pic>
        </p:grpSp>
        <p:grpSp>
          <p:nvGrpSpPr>
            <p:cNvPr id="27" name="Group 26"/>
            <p:cNvGrpSpPr/>
            <p:nvPr/>
          </p:nvGrpSpPr>
          <p:grpSpPr>
            <a:xfrm>
              <a:off x="848476" y="3122061"/>
              <a:ext cx="3275967" cy="830997"/>
              <a:chOff x="853438" y="2648516"/>
              <a:chExt cx="3275967" cy="830997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253647" y="2648516"/>
                <a:ext cx="287575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Apply for a Student Visa</a:t>
                </a:r>
                <a:r>
                  <a:rPr lang="en-US" sz="1200" dirty="0"/>
                  <a:t/>
                </a:r>
                <a:br>
                  <a:rPr lang="en-US" sz="1200" dirty="0"/>
                </a:br>
                <a:r>
                  <a:rPr lang="en-US" sz="1200" dirty="0"/>
                  <a:t>Student takes I-20 and other required documents to a U.S. Embassy or Consulate to apply for a student visa.</a:t>
                </a:r>
              </a:p>
            </p:txBody>
          </p:sp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3438" y="2684684"/>
                <a:ext cx="391597" cy="352407"/>
              </a:xfrm>
              <a:prstGeom prst="rect">
                <a:avLst/>
              </a:prstGeom>
            </p:spPr>
          </p:pic>
        </p:grpSp>
        <p:sp>
          <p:nvSpPr>
            <p:cNvPr id="16" name="Bent Arrow 15"/>
            <p:cNvSpPr/>
            <p:nvPr/>
          </p:nvSpPr>
          <p:spPr>
            <a:xfrm rot="16200000" flipH="1">
              <a:off x="3354528" y="3702717"/>
              <a:ext cx="234480" cy="1098616"/>
            </a:xfrm>
            <a:prstGeom prst="bentArrow">
              <a:avLst>
                <a:gd name="adj1" fmla="val 12495"/>
                <a:gd name="adj2" fmla="val 28333"/>
                <a:gd name="adj3" fmla="val 39383"/>
                <a:gd name="adj4" fmla="val 4375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Bent Arrow 16"/>
            <p:cNvSpPr/>
            <p:nvPr/>
          </p:nvSpPr>
          <p:spPr>
            <a:xfrm rot="16200000" flipH="1" flipV="1">
              <a:off x="4119922" y="2773761"/>
              <a:ext cx="234480" cy="1035206"/>
            </a:xfrm>
            <a:prstGeom prst="bentArrow">
              <a:avLst>
                <a:gd name="adj1" fmla="val 12495"/>
                <a:gd name="adj2" fmla="val 28333"/>
                <a:gd name="adj3" fmla="val 39383"/>
                <a:gd name="adj4" fmla="val 4374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79831" y="4577348"/>
              <a:ext cx="3077912" cy="707697"/>
              <a:chOff x="778476" y="3593770"/>
              <a:chExt cx="3077912" cy="707697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1229112" y="3655136"/>
                <a:ext cx="26272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Earn U.S. University Degree</a:t>
                </a:r>
                <a:br>
                  <a:rPr lang="en-US" sz="1200" b="1" dirty="0"/>
                </a:br>
                <a:r>
                  <a:rPr lang="en-US" sz="1200" dirty="0"/>
                  <a:t>Student attends every fall and spring in order to complete their degree.</a:t>
                </a:r>
              </a:p>
            </p:txBody>
          </p:sp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8476" y="3593770"/>
                <a:ext cx="541520" cy="487325"/>
              </a:xfrm>
              <a:prstGeom prst="rect">
                <a:avLst/>
              </a:prstGeom>
            </p:spPr>
          </p:pic>
        </p:grpSp>
        <p:sp>
          <p:nvSpPr>
            <p:cNvPr id="19" name="Bent Arrow 18"/>
            <p:cNvSpPr/>
            <p:nvPr/>
          </p:nvSpPr>
          <p:spPr>
            <a:xfrm rot="16200000" flipH="1" flipV="1">
              <a:off x="4092397" y="4168890"/>
              <a:ext cx="234480" cy="1035206"/>
            </a:xfrm>
            <a:prstGeom prst="bentArrow">
              <a:avLst>
                <a:gd name="adj1" fmla="val 12495"/>
                <a:gd name="adj2" fmla="val 28333"/>
                <a:gd name="adj3" fmla="val 39383"/>
                <a:gd name="adj4" fmla="val 4374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Bent Arrow 19"/>
            <p:cNvSpPr/>
            <p:nvPr/>
          </p:nvSpPr>
          <p:spPr>
            <a:xfrm rot="16200000" flipH="1" flipV="1">
              <a:off x="4119922" y="1378633"/>
              <a:ext cx="234480" cy="1035206"/>
            </a:xfrm>
            <a:prstGeom prst="bentArrow">
              <a:avLst>
                <a:gd name="adj1" fmla="val 12495"/>
                <a:gd name="adj2" fmla="val 28333"/>
                <a:gd name="adj3" fmla="val 39383"/>
                <a:gd name="adj4" fmla="val 4374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Bent Arrow 20"/>
            <p:cNvSpPr/>
            <p:nvPr/>
          </p:nvSpPr>
          <p:spPr>
            <a:xfrm rot="16200000" flipH="1">
              <a:off x="3354528" y="2331000"/>
              <a:ext cx="234480" cy="1098616"/>
            </a:xfrm>
            <a:prstGeom prst="bentArrow">
              <a:avLst>
                <a:gd name="adj1" fmla="val 12495"/>
                <a:gd name="adj2" fmla="val 28333"/>
                <a:gd name="adj3" fmla="val 39383"/>
                <a:gd name="adj4" fmla="val 4375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0" y="598844"/>
            <a:ext cx="9143999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Student </a:t>
            </a:r>
            <a:r>
              <a:rPr lang="en-US" sz="3200" dirty="0" smtClean="0">
                <a:solidFill>
                  <a:schemeClr val="bg1"/>
                </a:solidFill>
              </a:rPr>
              <a:t>Lifecycle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51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3618" y="1496291"/>
            <a:ext cx="74295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914400"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Student sends in their arrival information worksheet to Office of International Education.</a:t>
            </a:r>
          </a:p>
          <a:p>
            <a:pPr marL="457200" indent="-457200" defTabSz="914400"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Student arrives at San Francisco, San Jose, Oakland or Sacramento airports and commute to California State University, Stanislaus in Turlock, CA.</a:t>
            </a:r>
          </a:p>
          <a:p>
            <a:pPr marL="457200" indent="-457200" defTabSz="914400"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Student attends the Mandatory Orientation (the Thursday before classes start). During Orientation, we cover:</a:t>
            </a:r>
          </a:p>
          <a:p>
            <a:pPr marL="742950" lvl="1" indent="-285750" defTabSz="914400">
              <a:buFont typeface="Arial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Campus Tour</a:t>
            </a:r>
          </a:p>
          <a:p>
            <a:pPr marL="742950" lvl="1" indent="-285750" defTabSz="914400">
              <a:buFont typeface="Arial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Class schedules</a:t>
            </a:r>
          </a:p>
          <a:p>
            <a:pPr marL="742950" lvl="1" indent="-285750" defTabSz="914400">
              <a:buFont typeface="Arial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Students who need to take the English Placement Test and/or the Entry Level Math Test will be taken to the Testing Center to schedule and register for the necessary tests.</a:t>
            </a:r>
          </a:p>
          <a:p>
            <a:pPr marL="742950" lvl="1" indent="-285750" defTabSz="914400">
              <a:buFont typeface="Arial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Introductions to the various services we offer on campus.</a:t>
            </a:r>
          </a:p>
          <a:p>
            <a:pPr marL="742950" lvl="1" indent="-285750" defTabSz="914400">
              <a:buFont typeface="Arial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Immigration rules and office policies</a:t>
            </a:r>
          </a:p>
          <a:p>
            <a:pPr marL="457200" indent="-457200" defTabSz="914400"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The day after orientation, the students sit for the English Placement Test and/or the Entry Level Math Test.</a:t>
            </a:r>
          </a:p>
          <a:p>
            <a:pPr marL="457200" indent="-457200" defTabSz="914400">
              <a:buFont typeface="+mj-lt"/>
              <a:buAutoNum type="arabicPeriod"/>
            </a:pPr>
            <a:r>
              <a:rPr lang="en-US" sz="1600" dirty="0">
                <a:solidFill>
                  <a:prstClr val="black"/>
                </a:solidFill>
              </a:rPr>
              <a:t>Classes begin on the Wednesday or Thursday after orientation.  Terms typically start the third week of January (for Spring) or August (for Fall).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6069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Student Arrival Process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40377">
            <a:off x="7927639" y="5250878"/>
            <a:ext cx="790959" cy="79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72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62789"/>
            <a:ext cx="9144000" cy="43678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62225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Student </a:t>
            </a:r>
            <a:r>
              <a:rPr lang="en-US" sz="3200" dirty="0" smtClean="0">
                <a:solidFill>
                  <a:schemeClr val="bg1"/>
                </a:solidFill>
              </a:rPr>
              <a:t>Life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75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3529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785445"/>
            <a:ext cx="9144000" cy="64633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California living on campus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4574" y="4342285"/>
            <a:ext cx="7714849" cy="1829915"/>
          </a:xfrm>
          <a:prstGeom prst="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5313" y="4507950"/>
            <a:ext cx="2921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AB627"/>
                </a:solidFill>
              </a:rPr>
              <a:t>Fitness </a:t>
            </a:r>
            <a:r>
              <a:rPr lang="en-US" b="1" dirty="0" smtClean="0">
                <a:solidFill>
                  <a:srgbClr val="EAB627"/>
                </a:solidFill>
              </a:rPr>
              <a:t>&amp; Sports Center</a:t>
            </a:r>
            <a:endParaRPr lang="en-US" b="1" dirty="0">
              <a:solidFill>
                <a:srgbClr val="EAB62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AB627"/>
                </a:solidFill>
              </a:rPr>
              <a:t>Free </a:t>
            </a:r>
            <a:r>
              <a:rPr lang="en-US" b="1" dirty="0" smtClean="0">
                <a:solidFill>
                  <a:srgbClr val="EAB627"/>
                </a:solidFill>
              </a:rPr>
              <a:t>Laundry Facility</a:t>
            </a:r>
            <a:endParaRPr lang="en-US" b="1" dirty="0">
              <a:solidFill>
                <a:srgbClr val="EAB62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EAB627"/>
                </a:solidFill>
              </a:rPr>
              <a:t>Two Pools </a:t>
            </a:r>
            <a:r>
              <a:rPr lang="en-US" b="1" dirty="0">
                <a:solidFill>
                  <a:srgbClr val="EAB627"/>
                </a:solidFill>
              </a:rPr>
              <a:t>&amp; </a:t>
            </a:r>
            <a:r>
              <a:rPr lang="en-US" b="1" dirty="0" smtClean="0">
                <a:solidFill>
                  <a:srgbClr val="EAB627"/>
                </a:solidFill>
              </a:rPr>
              <a:t>Spa</a:t>
            </a:r>
            <a:endParaRPr lang="en-US" b="1" dirty="0">
              <a:solidFill>
                <a:srgbClr val="EAB62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EAB627"/>
                </a:solidFill>
              </a:rPr>
              <a:t>Dining Facilities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EAB627"/>
                </a:solidFill>
              </a:rPr>
              <a:t>Co-ed Intermural Sports</a:t>
            </a:r>
            <a:endParaRPr lang="en-US" b="1" dirty="0">
              <a:solidFill>
                <a:srgbClr val="EAB62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69139" y="4508225"/>
            <a:ext cx="46711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rgbClr val="EAB627"/>
                </a:solidFill>
              </a:rPr>
              <a:t>WiFi</a:t>
            </a:r>
            <a:r>
              <a:rPr lang="en-US" b="1" dirty="0" smtClean="0">
                <a:solidFill>
                  <a:srgbClr val="EAB627"/>
                </a:solidFill>
              </a:rPr>
              <a:t> Internet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EAB627"/>
                </a:solidFill>
              </a:rPr>
              <a:t>Computer Lab</a:t>
            </a:r>
            <a:endParaRPr lang="en-US" b="1" dirty="0">
              <a:solidFill>
                <a:srgbClr val="EAB62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EAB627"/>
                </a:solidFill>
              </a:rPr>
              <a:t>Academic/ Career Counselors </a:t>
            </a:r>
            <a:endParaRPr lang="en-US" b="1" dirty="0">
              <a:solidFill>
                <a:srgbClr val="EAB62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AB627"/>
                </a:solidFill>
              </a:rPr>
              <a:t>Outdoor  </a:t>
            </a:r>
            <a:r>
              <a:rPr lang="en-US" b="1" dirty="0" smtClean="0">
                <a:solidFill>
                  <a:srgbClr val="EAB627"/>
                </a:solidFill>
              </a:rPr>
              <a:t>Recreation</a:t>
            </a:r>
            <a:r>
              <a:rPr lang="en-US" b="1" dirty="0">
                <a:solidFill>
                  <a:srgbClr val="EAB627"/>
                </a:solidFill>
              </a:rPr>
              <a:t>: </a:t>
            </a:r>
            <a:r>
              <a:rPr lang="en-US" b="1" dirty="0" smtClean="0">
                <a:solidFill>
                  <a:srgbClr val="EAB627"/>
                </a:solidFill>
              </a:rPr>
              <a:t>Basketball</a:t>
            </a:r>
            <a:r>
              <a:rPr lang="en-US" b="1" dirty="0">
                <a:solidFill>
                  <a:srgbClr val="EAB627"/>
                </a:solidFill>
              </a:rPr>
              <a:t>, </a:t>
            </a:r>
            <a:r>
              <a:rPr lang="en-US" b="1" dirty="0" smtClean="0">
                <a:solidFill>
                  <a:srgbClr val="EAB627"/>
                </a:solidFill>
              </a:rPr>
              <a:t>Volleyball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EAB627"/>
                </a:solidFill>
              </a:rPr>
              <a:t>Courtesy Room Cleaning</a:t>
            </a:r>
            <a:endParaRPr lang="en-US" b="1" dirty="0">
              <a:solidFill>
                <a:srgbClr val="EAB627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44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79313"/>
            <a:ext cx="9144000" cy="26184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1645" y="4013677"/>
            <a:ext cx="86114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cs typeface="Times New Roman" panose="02020603050405020304" pitchFamily="18" charset="0"/>
              </a:rPr>
              <a:t>You can live </a:t>
            </a:r>
            <a:r>
              <a:rPr lang="en-US" sz="2000" dirty="0" smtClean="0">
                <a:cs typeface="Times New Roman" panose="02020603050405020304" pitchFamily="18" charset="0"/>
              </a:rPr>
              <a:t>in </a:t>
            </a:r>
            <a:r>
              <a:rPr lang="en-US" sz="2000" dirty="0">
                <a:cs typeface="Times New Roman" panose="02020603050405020304" pitchFamily="18" charset="0"/>
              </a:rPr>
              <a:t>Turlock for more than </a:t>
            </a:r>
            <a:r>
              <a:rPr lang="en-US" sz="2000" b="1" u="sng" dirty="0">
                <a:solidFill>
                  <a:srgbClr val="FF0000"/>
                </a:solidFill>
                <a:cs typeface="Times New Roman" panose="02020603050405020304" pitchFamily="18" charset="0"/>
              </a:rPr>
              <a:t>half the price </a:t>
            </a:r>
            <a:r>
              <a:rPr lang="en-US" sz="2000" dirty="0">
                <a:cs typeface="Times New Roman" panose="02020603050405020304" pitchFamily="18" charset="0"/>
              </a:rPr>
              <a:t>of housing in the Bay </a:t>
            </a:r>
            <a:r>
              <a:rPr lang="en-US" sz="2000" dirty="0" smtClean="0">
                <a:cs typeface="Times New Roman" panose="02020603050405020304" pitchFamily="18" charset="0"/>
              </a:rPr>
              <a:t>Area.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dirty="0"/>
              <a:t>Avg. rental rate for </a:t>
            </a:r>
            <a:r>
              <a:rPr lang="en-US" sz="2000" b="1" dirty="0"/>
              <a:t>Turlock</a:t>
            </a:r>
            <a:r>
              <a:rPr lang="en-US" sz="2000" dirty="0"/>
              <a:t>: </a:t>
            </a:r>
            <a:r>
              <a:rPr lang="en-US" sz="2000" b="1" dirty="0">
                <a:solidFill>
                  <a:srgbClr val="FF0000"/>
                </a:solidFill>
              </a:rPr>
              <a:t>$770</a:t>
            </a:r>
          </a:p>
          <a:p>
            <a:r>
              <a:rPr lang="en-US" sz="2000" dirty="0"/>
              <a:t>Avg. rental rate for San Francisco: $3,809</a:t>
            </a:r>
          </a:p>
          <a:p>
            <a:r>
              <a:rPr lang="en-US" sz="2000" dirty="0"/>
              <a:t>Avg. rental rate for Sacramento: $1,189</a:t>
            </a:r>
          </a:p>
          <a:p>
            <a:r>
              <a:rPr lang="en-US" sz="2000" dirty="0"/>
              <a:t>Avg. rental rate for Los Angeles rental: $2,625</a:t>
            </a:r>
          </a:p>
          <a:p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716764"/>
            <a:ext cx="9143999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cap="small" dirty="0">
                <a:solidFill>
                  <a:schemeClr val="bg1"/>
                </a:solidFill>
                <a:cs typeface="Times New Roman" panose="02020603050405020304" pitchFamily="18" charset="0"/>
              </a:rPr>
              <a:t>Off-campus </a:t>
            </a:r>
            <a:r>
              <a:rPr lang="en-US" sz="3200" cap="small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Housing</a:t>
            </a:r>
            <a:endParaRPr lang="en-US" sz="3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645" y="5867751"/>
            <a:ext cx="13263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(</a:t>
            </a:r>
            <a:r>
              <a:rPr lang="en-US" sz="1000" dirty="0" smtClean="0"/>
              <a:t>For reference </a:t>
            </a:r>
            <a:r>
              <a:rPr lang="en-US" sz="1000" dirty="0"/>
              <a:t>only</a:t>
            </a:r>
            <a:r>
              <a:rPr lang="en-US" sz="1000" dirty="0" smtClean="0"/>
              <a:t>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5389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4072373"/>
              </p:ext>
            </p:extLst>
          </p:nvPr>
        </p:nvGraphicFramePr>
        <p:xfrm>
          <a:off x="741950" y="1748381"/>
          <a:ext cx="7660098" cy="3982468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5767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49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859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87069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American Language</a:t>
                      </a:r>
                    </a:p>
                    <a:p>
                      <a:pPr algn="ctr"/>
                      <a:r>
                        <a:rPr lang="en-US" sz="1400" b="1" dirty="0" smtClean="0"/>
                        <a:t>Culture </a:t>
                      </a:r>
                      <a:r>
                        <a:rPr lang="en-US" sz="1400" b="1" dirty="0"/>
                        <a:t>Program</a:t>
                      </a:r>
                      <a:endParaRPr lang="en-US" sz="1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Undergraduate</a:t>
                      </a:r>
                      <a:endParaRPr lang="en-US" sz="1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Graduate</a:t>
                      </a:r>
                      <a:endParaRPr lang="en-US" sz="1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Graduate MBA</a:t>
                      </a:r>
                      <a:endParaRPr lang="en-US" sz="1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35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 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 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(24 units minimum)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(18 units minimum)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(18 units minimum)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35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Tuitions &amp; Fees</a:t>
                      </a:r>
                      <a:endParaRPr lang="en-US" sz="1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$8,980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$16,008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$15,162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$20,166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35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Books/Course Materials</a:t>
                      </a:r>
                      <a:endParaRPr lang="en-US" sz="1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$700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$1,780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$1,780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$1,780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35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Room &amp; Meals</a:t>
                      </a:r>
                      <a:endParaRPr lang="en-US" sz="1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$9,508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$9,508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$9,508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$9,508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35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Health Insurance</a:t>
                      </a:r>
                      <a:endParaRPr lang="en-US" sz="1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$1,605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$1,605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$1,605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$1,605</a:t>
                      </a:r>
                      <a:endParaRPr lang="en-US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754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Total Expenses</a:t>
                      </a:r>
                      <a:endParaRPr lang="en-US" sz="1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$20,793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$28,901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$28,055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$33,059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937" marR="7937" marT="7937" marB="7937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" y="707157"/>
            <a:ext cx="9143999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Estimated Fees &amp; Costs for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O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ne Academic Year</a:t>
            </a:r>
            <a:endParaRPr lang="en-US" sz="3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62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28997"/>
              </p:ext>
            </p:extLst>
          </p:nvPr>
        </p:nvGraphicFramePr>
        <p:xfrm>
          <a:off x="584201" y="939800"/>
          <a:ext cx="8013700" cy="5257799"/>
        </p:xfrm>
        <a:graphic>
          <a:graphicData uri="http://schemas.openxmlformats.org/drawingml/2006/table">
            <a:tbl>
              <a:tblPr/>
              <a:tblGrid>
                <a:gridCol w="2066664">
                  <a:extLst>
                    <a:ext uri="{9D8B030D-6E8A-4147-A177-3AD203B41FA5}">
                      <a16:colId xmlns="" xmlns:a16="http://schemas.microsoft.com/office/drawing/2014/main" val="2960400222"/>
                    </a:ext>
                  </a:extLst>
                </a:gridCol>
                <a:gridCol w="3884586">
                  <a:extLst>
                    <a:ext uri="{9D8B030D-6E8A-4147-A177-3AD203B41FA5}">
                      <a16:colId xmlns="" xmlns:a16="http://schemas.microsoft.com/office/drawing/2014/main" val="1111570726"/>
                    </a:ext>
                  </a:extLst>
                </a:gridCol>
                <a:gridCol w="2062450">
                  <a:extLst>
                    <a:ext uri="{9D8B030D-6E8A-4147-A177-3AD203B41FA5}">
                      <a16:colId xmlns="" xmlns:a16="http://schemas.microsoft.com/office/drawing/2014/main" val="909387312"/>
                    </a:ext>
                  </a:extLst>
                </a:gridCol>
              </a:tblGrid>
              <a:tr h="31874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  Type </a:t>
                      </a:r>
                      <a:endParaRPr lang="en-US" sz="14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Documents Required </a:t>
                      </a:r>
                      <a:endParaRPr lang="en-US" sz="14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 Deadlines </a:t>
                      </a:r>
                      <a:endParaRPr lang="en-US" sz="14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77271150"/>
                  </a:ext>
                </a:extLst>
              </a:tr>
              <a:tr h="751762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American Language Culture </a:t>
                      </a:r>
                      <a:r>
                        <a:rPr lang="en-US" sz="1200" b="1" kern="12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ALCP Application</a:t>
                      </a: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ALCP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Fee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Unofficial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English Proficiency Score Report</a:t>
                      </a: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Spring: December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l" rtl="0">
                        <a:lnSpc>
                          <a:spcPct val="11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Fall: July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50836787"/>
                  </a:ext>
                </a:extLst>
              </a:tr>
              <a:tr h="151876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Conditional Admission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ALCP Application</a:t>
                      </a: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ALCP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Fee</a:t>
                      </a: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CSU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Mentor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 Fee</a:t>
                      </a: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Original 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Academic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Credentials</a:t>
                      </a: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Official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English Proficiency  Score Report</a:t>
                      </a: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Spring: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  <a:p>
                      <a:pPr marR="0" indent="0" algn="l" rtl="0">
                        <a:lnSpc>
                          <a:spcPct val="11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Fall: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r>
                        <a:rPr lang="en-US" sz="1200" kern="140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31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28713726"/>
                  </a:ext>
                </a:extLst>
              </a:tr>
              <a:tr h="984764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Undergraduate Admission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CSU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Mentor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 Fee</a:t>
                      </a: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Original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Academic Credentials </a:t>
                      </a:r>
                      <a:endParaRPr lang="en-US" sz="1200" kern="14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Official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English Proficiency  Score Report</a:t>
                      </a: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Spring: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</a:t>
                      </a:r>
                      <a:r>
                        <a:rPr lang="en-US" sz="1200" kern="140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l" rtl="0">
                        <a:lnSpc>
                          <a:spcPct val="11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Fall: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r>
                        <a:rPr lang="en-US" sz="1200" kern="140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31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63294776"/>
                  </a:ext>
                </a:extLst>
              </a:tr>
              <a:tr h="168377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Graduate Admission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CSU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Mentor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</a:t>
                      </a: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Application Fee</a:t>
                      </a: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Original Academic Credentials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171450" marR="0" indent="-17145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Supplemental</a:t>
                      </a:r>
                      <a:r>
                        <a:rPr lang="en-US" sz="1200" kern="140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Application</a:t>
                      </a:r>
                      <a:endParaRPr lang="en-US" sz="1200" kern="14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228600" marR="0" indent="-22860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**Specific</a:t>
                      </a:r>
                      <a:r>
                        <a:rPr lang="en-US" sz="1200" b="1" kern="140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documents may be required by some programs.</a:t>
                      </a: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Contact Program</a:t>
                      </a:r>
                      <a:r>
                        <a:rPr lang="en-US" sz="1200" b="1" kern="140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Advisor.</a:t>
                      </a:r>
                      <a:endParaRPr lang="en-US" sz="12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Spring: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**</a:t>
                      </a:r>
                    </a:p>
                    <a:p>
                      <a:pPr marR="0" indent="0" algn="l" rtl="0">
                        <a:lnSpc>
                          <a:spcPct val="11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Fall: 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r>
                        <a:rPr lang="en-US" sz="1200" kern="140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31</a:t>
                      </a:r>
                      <a:r>
                        <a:rPr lang="en-US" sz="1200" kern="14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</a:p>
                    <a:p>
                      <a:pPr marR="0" indent="0" algn="l" rtl="0">
                        <a:lnSpc>
                          <a:spcPct val="11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marR="0" indent="0" algn="l" rtl="0">
                        <a:lnSpc>
                          <a:spcPct val="11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**Unless otherwise indicated by a specific program.</a:t>
                      </a:r>
                      <a:endParaRPr lang="en-US" sz="12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683" marR="31683" marT="31683" marB="316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84571757"/>
                  </a:ext>
                </a:extLst>
              </a:tr>
            </a:tbl>
          </a:graphicData>
        </a:graphic>
      </p:graphicFrame>
      <p:sp>
        <p:nvSpPr>
          <p:cNvPr id="3" name="Control 1"/>
          <p:cNvSpPr>
            <a:spLocks noChangeArrowheads="1" noChangeShapeType="1"/>
          </p:cNvSpPr>
          <p:nvPr/>
        </p:nvSpPr>
        <p:spPr bwMode="auto">
          <a:xfrm>
            <a:off x="1809750" y="3665538"/>
            <a:ext cx="8331200" cy="50228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140676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Admissions Requirements</a:t>
            </a:r>
            <a:endParaRPr lang="en-US" sz="3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88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7100" y="393699"/>
            <a:ext cx="4279900" cy="566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05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26" y="1212696"/>
            <a:ext cx="9144000" cy="32197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88" y="4563209"/>
            <a:ext cx="612519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EAB627"/>
                </a:solidFill>
                <a:cs typeface="Times New Roman" panose="02020603050405020304" pitchFamily="18" charset="0"/>
              </a:rPr>
              <a:t>Websites </a:t>
            </a:r>
          </a:p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University's Home Page: </a:t>
            </a:r>
            <a:r>
              <a:rPr lang="en-US" b="1" dirty="0">
                <a:solidFill>
                  <a:srgbClr val="EAB627"/>
                </a:solidFill>
                <a:cs typeface="Times New Roman" panose="02020603050405020304" pitchFamily="18" charset="0"/>
              </a:rPr>
              <a:t>csustan.edu/students</a:t>
            </a:r>
          </a:p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Office of International Education Home Page: </a:t>
            </a:r>
            <a:r>
              <a:rPr lang="en-US" b="1" dirty="0">
                <a:solidFill>
                  <a:srgbClr val="EAB627"/>
                </a:solidFill>
                <a:cs typeface="Times New Roman" panose="02020603050405020304" pitchFamily="18" charset="0"/>
              </a:rPr>
              <a:t>csustan.edu/</a:t>
            </a:r>
            <a:r>
              <a:rPr lang="en-US" b="1" dirty="0" err="1">
                <a:solidFill>
                  <a:srgbClr val="EAB627"/>
                </a:solidFill>
                <a:cs typeface="Times New Roman" panose="02020603050405020304" pitchFamily="18" charset="0"/>
              </a:rPr>
              <a:t>oie</a:t>
            </a:r>
            <a:endParaRPr lang="en-US" b="1" dirty="0">
              <a:solidFill>
                <a:srgbClr val="EAB627"/>
              </a:solidFill>
              <a:cs typeface="Times New Roman" panose="02020603050405020304" pitchFamily="18" charset="0"/>
            </a:endParaRPr>
          </a:p>
          <a:p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073444" y="1796268"/>
            <a:ext cx="4258373" cy="2341094"/>
            <a:chOff x="4774699" y="158802"/>
            <a:chExt cx="4258373" cy="2341094"/>
          </a:xfrm>
        </p:grpSpPr>
        <p:sp>
          <p:nvSpPr>
            <p:cNvPr id="4" name="Rectangle 3"/>
            <p:cNvSpPr/>
            <p:nvPr/>
          </p:nvSpPr>
          <p:spPr>
            <a:xfrm>
              <a:off x="4774699" y="158802"/>
              <a:ext cx="4064030" cy="2341094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64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74699" y="158802"/>
              <a:ext cx="4258373" cy="233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Office of International Education (OIE)</a:t>
              </a:r>
            </a:p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California State University, Stanislaus </a:t>
              </a:r>
            </a:p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One University Circle</a:t>
              </a:r>
            </a:p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Turlock, CA 95382-3200 USA</a:t>
              </a:r>
            </a:p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Tel (+1) 209-667-3117   </a:t>
              </a:r>
            </a:p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Fax (+1) 209-667-3791</a:t>
              </a:r>
            </a:p>
            <a:p>
              <a:r>
                <a:rPr lang="en-US" sz="2000" b="1" dirty="0">
                  <a:solidFill>
                    <a:srgbClr val="FFC000"/>
                  </a:solidFill>
                  <a:cs typeface="Times New Roman" panose="02020603050405020304" pitchFamily="18" charset="0"/>
                </a:rPr>
                <a:t>intlstudent@csustan.edu</a:t>
              </a:r>
            </a:p>
            <a:p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747032" y="5680243"/>
            <a:ext cx="5636883" cy="643139"/>
            <a:chOff x="1547688" y="5524136"/>
            <a:chExt cx="6243354" cy="643139"/>
          </a:xfrm>
        </p:grpSpPr>
        <p:sp>
          <p:nvSpPr>
            <p:cNvPr id="6" name="TextBox 5"/>
            <p:cNvSpPr txBox="1"/>
            <p:nvPr/>
          </p:nvSpPr>
          <p:spPr>
            <a:xfrm>
              <a:off x="5129420" y="5582500"/>
              <a:ext cx="26616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Times New Roman" panose="02020603050405020304" pitchFamily="18" charset="0"/>
                </a:rPr>
                <a:t>@</a:t>
              </a:r>
              <a:r>
                <a:rPr lang="en-US" sz="16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Times New Roman" panose="02020603050405020304" pitchFamily="18" charset="0"/>
                </a:rPr>
                <a:t>stanstateinternational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endParaRPr>
            </a:p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62950" y="5625664"/>
              <a:ext cx="2431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Times New Roman" panose="02020603050405020304" pitchFamily="18" charset="0"/>
                </a:rPr>
                <a:t>/</a:t>
              </a:r>
              <a:r>
                <a:rPr lang="en-US" sz="16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Times New Roman" panose="02020603050405020304" pitchFamily="18" charset="0"/>
                </a:rPr>
                <a:t>stanstateinternational</a:t>
              </a: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Times New Roman" panose="02020603050405020304" pitchFamily="18" charset="0"/>
                </a:rPr>
                <a:t> 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89" r="42529" b="13909"/>
            <a:stretch/>
          </p:blipFill>
          <p:spPr>
            <a:xfrm>
              <a:off x="4741269" y="5524136"/>
              <a:ext cx="475279" cy="43897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337" b="18457"/>
            <a:stretch/>
          </p:blipFill>
          <p:spPr>
            <a:xfrm>
              <a:off x="1547688" y="5524136"/>
              <a:ext cx="415262" cy="440082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2643056" y="323686"/>
            <a:ext cx="3539321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cap="small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Contact Information</a:t>
            </a:r>
            <a:endParaRPr lang="en-US" sz="3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82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33984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0000">
                <a:schemeClr val="accent1">
                  <a:lumMod val="45000"/>
                  <a:lumOff val="55000"/>
                  <a:alpha val="7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TextBox 2"/>
          <p:cNvSpPr txBox="1"/>
          <p:nvPr/>
        </p:nvSpPr>
        <p:spPr>
          <a:xfrm>
            <a:off x="351742" y="631389"/>
            <a:ext cx="4279844" cy="954107"/>
          </a:xfrm>
          <a:prstGeom prst="rect">
            <a:avLst/>
          </a:prstGeom>
          <a:solidFill>
            <a:schemeClr val="tx1">
              <a:lumMod val="65000"/>
              <a:lumOff val="35000"/>
              <a:alpha val="7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Turlock,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Home of Stanislaus State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1944" y="1575521"/>
            <a:ext cx="4259440" cy="367906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5855" y="1686753"/>
            <a:ext cx="40965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/>
              <a:t>We are located in the heart of the Central Valley in the city of Turlock.</a:t>
            </a:r>
            <a:r>
              <a:rPr lang="en-U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</a:t>
            </a:r>
            <a:r>
              <a:rPr lang="en-US" sz="2400" dirty="0" smtClean="0"/>
              <a:t>oots </a:t>
            </a:r>
            <a:r>
              <a:rPr lang="en-US" sz="2400" dirty="0"/>
              <a:t>in agriculture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Local farmers markets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iverse</a:t>
            </a:r>
            <a:r>
              <a:rPr lang="en-US" sz="2400" dirty="0"/>
              <a:t>, student-friendly community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</a:t>
            </a:r>
            <a:r>
              <a:rPr lang="en-US" sz="2400" dirty="0" smtClean="0"/>
              <a:t>ively </a:t>
            </a:r>
            <a:r>
              <a:rPr lang="en-US" sz="2400" dirty="0"/>
              <a:t>downtown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</a:t>
            </a:r>
            <a:r>
              <a:rPr lang="en-US" sz="2400" dirty="0" smtClean="0"/>
              <a:t>rendy </a:t>
            </a:r>
            <a:r>
              <a:rPr lang="en-US" sz="2400" dirty="0"/>
              <a:t>local restaurants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711" y="265346"/>
            <a:ext cx="2651760" cy="17678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711" y="2269708"/>
            <a:ext cx="2651760" cy="17617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711" y="4267974"/>
            <a:ext cx="2651760" cy="17434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57711" y="4011214"/>
            <a:ext cx="1332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Local Café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56111" y="6014675"/>
            <a:ext cx="2106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Carnegie Arts Center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63920" y="1974075"/>
            <a:ext cx="2651760" cy="307777"/>
          </a:xfrm>
          <a:prstGeom prst="rect">
            <a:avLst/>
          </a:prstGeom>
          <a:solidFill>
            <a:schemeClr val="bg2">
              <a:lumMod val="50000"/>
              <a:alpha val="8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Student Art Space on Main </a:t>
            </a:r>
            <a:r>
              <a:rPr lang="en-US" sz="1400" b="1" dirty="0" smtClean="0">
                <a:solidFill>
                  <a:schemeClr val="bg1"/>
                </a:solidFill>
              </a:rPr>
              <a:t>Street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42" y="621516"/>
            <a:ext cx="4827558" cy="52613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1399" y="1189406"/>
            <a:ext cx="1927228" cy="16639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4535" y="3159267"/>
            <a:ext cx="2240345" cy="2151330"/>
          </a:xfrm>
          <a:prstGeom prst="rect">
            <a:avLst/>
          </a:prstGeom>
        </p:spPr>
      </p:pic>
      <p:pic>
        <p:nvPicPr>
          <p:cNvPr id="5" name="Picture 3" descr="logo-CSU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4397" y="731320"/>
            <a:ext cx="2004112" cy="19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52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00200" y="1125754"/>
            <a:ext cx="5250873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>
              <a:ea typeface="ＭＳ Ｐゴシック" panose="020B0600070205080204" pitchFamily="34" charset="-128"/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361819" y="2121905"/>
            <a:ext cx="249829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600" b="1" dirty="0">
                <a:latin typeface="+mn-lt"/>
              </a:rPr>
              <a:t>California </a:t>
            </a:r>
            <a:endParaRPr lang="en-US" sz="1600" b="1" dirty="0" smtClean="0">
              <a:latin typeface="+mn-lt"/>
            </a:endParaRPr>
          </a:p>
          <a:p>
            <a:pPr algn="ctr">
              <a:defRPr/>
            </a:pPr>
            <a:r>
              <a:rPr lang="en-US" sz="1600" b="1" dirty="0" smtClean="0">
                <a:latin typeface="+mn-lt"/>
              </a:rPr>
              <a:t>Community </a:t>
            </a:r>
            <a:r>
              <a:rPr lang="en-US" sz="1600" b="1" dirty="0">
                <a:latin typeface="+mn-lt"/>
              </a:rPr>
              <a:t>Colleges</a:t>
            </a:r>
          </a:p>
          <a:p>
            <a:pPr>
              <a:defRPr/>
            </a:pPr>
            <a:endParaRPr lang="en-US" sz="1600" b="1" dirty="0">
              <a:latin typeface="+mn-lt"/>
            </a:endParaRPr>
          </a:p>
          <a:p>
            <a:pPr>
              <a:defRPr/>
            </a:pPr>
            <a:r>
              <a:rPr lang="en-US" sz="1600" dirty="0">
                <a:latin typeface="+mn-lt"/>
              </a:rPr>
              <a:t>Purpose: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>
                <a:latin typeface="+mn-lt"/>
              </a:rPr>
              <a:t>Largest higher education system in U.S.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>
                <a:latin typeface="+mn-lt"/>
              </a:rPr>
              <a:t>Enrolls over 2.1 million students at 113 colleges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>
                <a:latin typeface="+mn-lt"/>
              </a:rPr>
              <a:t>Awards certificates &amp; 2-year associate degrees 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>
                <a:latin typeface="+mn-lt"/>
              </a:rPr>
              <a:t>Prepares students for technical trades or transfer to universities (CSUs and UCs)</a:t>
            </a:r>
          </a:p>
          <a:p>
            <a:pPr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6069874" y="2135120"/>
            <a:ext cx="2621281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600" b="1" dirty="0">
                <a:latin typeface="+mn-lt"/>
              </a:rPr>
              <a:t>UC system</a:t>
            </a:r>
          </a:p>
          <a:p>
            <a:endParaRPr lang="en-US" altLang="en-US" sz="1600" b="1" dirty="0" smtClean="0">
              <a:latin typeface="+mn-lt"/>
            </a:endParaRPr>
          </a:p>
          <a:p>
            <a:endParaRPr lang="en-US" altLang="en-US" sz="1600" b="1" dirty="0">
              <a:latin typeface="+mn-lt"/>
            </a:endParaRPr>
          </a:p>
          <a:p>
            <a:r>
              <a:rPr lang="en-US" altLang="en-US" sz="1600" dirty="0">
                <a:latin typeface="+mn-lt"/>
              </a:rPr>
              <a:t>Purpose: </a:t>
            </a:r>
            <a:endParaRPr lang="en-US" altLang="en-US" sz="1600" dirty="0" smtClean="0"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altLang="en-US" sz="1600" dirty="0" smtClean="0">
                <a:latin typeface="+mn-lt"/>
              </a:rPr>
              <a:t>State’s </a:t>
            </a:r>
            <a:r>
              <a:rPr lang="en-US" altLang="en-US" sz="1600" dirty="0">
                <a:latin typeface="+mn-lt"/>
              </a:rPr>
              <a:t>primary academic research </a:t>
            </a:r>
            <a:r>
              <a:rPr lang="en-US" altLang="en-US" sz="1600" dirty="0" smtClean="0">
                <a:latin typeface="+mn-lt"/>
              </a:rPr>
              <a:t>institutions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en-US" sz="1600" dirty="0" smtClean="0">
                <a:latin typeface="+mn-lt"/>
              </a:rPr>
              <a:t>Primary </a:t>
            </a:r>
            <a:r>
              <a:rPr lang="en-US" altLang="en-US" sz="1600" dirty="0">
                <a:latin typeface="+mn-lt"/>
              </a:rPr>
              <a:t>awarder of doctoral &amp; professional </a:t>
            </a:r>
            <a:r>
              <a:rPr lang="en-US" altLang="en-US" sz="1600" dirty="0" smtClean="0">
                <a:latin typeface="+mn-lt"/>
              </a:rPr>
              <a:t>degrees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en-US" sz="1600" dirty="0" smtClean="0">
                <a:latin typeface="+mn-lt"/>
              </a:rPr>
              <a:t>Educates </a:t>
            </a:r>
            <a:r>
              <a:rPr lang="en-US" altLang="en-US" sz="1600" dirty="0">
                <a:latin typeface="+mn-lt"/>
              </a:rPr>
              <a:t>250,000 undergraduate and graduate students at 10 campuses</a:t>
            </a:r>
          </a:p>
          <a:p>
            <a:endParaRPr lang="en-US" altLang="en-US" sz="1800" dirty="0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3233526" y="2128920"/>
            <a:ext cx="2676947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600" b="1" dirty="0">
                <a:latin typeface="+mn-lt"/>
              </a:rPr>
              <a:t>CSU system</a:t>
            </a:r>
          </a:p>
          <a:p>
            <a:pPr>
              <a:defRPr/>
            </a:pPr>
            <a:endParaRPr lang="en-US" sz="1600" dirty="0" smtClean="0"/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>
                <a:latin typeface="+mn-lt"/>
              </a:rPr>
              <a:t>Purpose: 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>
                <a:latin typeface="+mn-lt"/>
              </a:rPr>
              <a:t>Largest university system in U.S. 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>
                <a:latin typeface="+mn-lt"/>
              </a:rPr>
              <a:t>Educates approximately 474,600 students at 23 campuses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>
                <a:latin typeface="+mn-lt"/>
              </a:rPr>
              <a:t>Focused on undergraduate and graduate instruction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  <a:defRPr/>
            </a:pPr>
            <a:r>
              <a:rPr lang="en-US" sz="1600" dirty="0">
                <a:latin typeface="+mn-lt"/>
              </a:rPr>
              <a:t>Practical education prepares students for careers</a:t>
            </a:r>
          </a:p>
          <a:p>
            <a:pPr>
              <a:defRPr/>
            </a:pPr>
            <a:endParaRPr lang="en-US" sz="1600" dirty="0"/>
          </a:p>
          <a:p>
            <a:pPr>
              <a:defRPr/>
            </a:pPr>
            <a:endParaRPr lang="en-US" sz="1600" dirty="0"/>
          </a:p>
        </p:txBody>
      </p:sp>
      <p:pic>
        <p:nvPicPr>
          <p:cNvPr id="9" name="Picture 3" descr="csu_california_state_university-logo-lo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97" b="31693"/>
          <a:stretch>
            <a:fillRect/>
          </a:stretch>
        </p:blipFill>
        <p:spPr bwMode="auto">
          <a:xfrm>
            <a:off x="3488699" y="1282835"/>
            <a:ext cx="2166602" cy="62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cccco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833" y="1088875"/>
            <a:ext cx="952263" cy="91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0" y="305145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en-US" sz="32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Higher Education in  </a:t>
            </a:r>
            <a:r>
              <a:rPr lang="en-US" altLang="en-US" sz="32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California</a:t>
            </a:r>
            <a:endParaRPr lang="en-US" altLang="en-US" sz="3200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430" y="1282835"/>
            <a:ext cx="1850168" cy="68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82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276"/>
            <a:ext cx="9144000" cy="63991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0457" y="1473216"/>
            <a:ext cx="8337451" cy="169356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" y="436266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Why Stanislaus State?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2514" y="1660881"/>
            <a:ext cx="81984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Safe &amp; Affordable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Central location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 are not just a number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Space available in every program </a:t>
            </a:r>
          </a:p>
          <a:p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5926370" y="3375598"/>
            <a:ext cx="1974073" cy="1902485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938092" y="3633559"/>
            <a:ext cx="1590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       </a:t>
            </a:r>
            <a:r>
              <a:rPr lang="en-US" sz="3600" b="1" dirty="0" smtClean="0">
                <a:solidFill>
                  <a:srgbClr val="C00000"/>
                </a:solidFill>
              </a:rPr>
              <a:t>100+ </a:t>
            </a:r>
          </a:p>
        </p:txBody>
      </p:sp>
      <p:sp>
        <p:nvSpPr>
          <p:cNvPr id="17" name="Oval 16"/>
          <p:cNvSpPr/>
          <p:nvPr/>
        </p:nvSpPr>
        <p:spPr>
          <a:xfrm>
            <a:off x="1130124" y="3393359"/>
            <a:ext cx="1945151" cy="19408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91358" y="3680510"/>
            <a:ext cx="1022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22:1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90674" y="4203162"/>
            <a:ext cx="1437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STUDENT TO FACUTY RATIO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03991" y="4145392"/>
            <a:ext cx="22328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MAJORS, MINORS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 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CONCENTRATIONS 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3536509" y="3375598"/>
            <a:ext cx="1945151" cy="19408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063454" y="4299945"/>
            <a:ext cx="1191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60+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05196" y="3847770"/>
            <a:ext cx="178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STUDENT ORGANIZATIONS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10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069"/>
            <a:ext cx="91440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21" y="1179906"/>
            <a:ext cx="2667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55596" y="1179906"/>
            <a:ext cx="531862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2015 ranked No. 89 in the western region by Forbes.com</a:t>
            </a:r>
            <a:endParaRPr lang="en-US" sz="2400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607" y="2166108"/>
            <a:ext cx="910556" cy="91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48916" y="2245667"/>
            <a:ext cx="5670958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2014 ranked 28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out of 2,500 colleges and universities by TIME Magazine</a:t>
            </a:r>
            <a:endParaRPr lang="en-US" sz="24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68" y="5244266"/>
            <a:ext cx="1753233" cy="93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34811" y="5296711"/>
            <a:ext cx="506695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Stan State makes Princeton Review’s Top </a:t>
            </a:r>
            <a:r>
              <a:rPr lang="en-US" sz="2400" dirty="0"/>
              <a:t>C</a:t>
            </a:r>
            <a:r>
              <a:rPr lang="en-US" sz="2400" dirty="0" smtClean="0"/>
              <a:t>olleges list for 9-straight year</a:t>
            </a:r>
            <a:endParaRPr lang="en-US" sz="2400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606" y="3252833"/>
            <a:ext cx="910556" cy="91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48916" y="3332392"/>
            <a:ext cx="5075339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2014 ranked No. 173th out of 1,500 school nationwide by Money Magazine</a:t>
            </a:r>
            <a:endParaRPr lang="en-US" sz="2400" dirty="0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89" y="4473762"/>
            <a:ext cx="1699512" cy="48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34811" y="4302045"/>
            <a:ext cx="582196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out of 539 universities across the nation in the Social Mobility Index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8712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872992" y="2028735"/>
            <a:ext cx="739801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Approximate Undergraduate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uition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Academic Year 2016-17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California,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Berkeley	   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	$43,168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Massachusetts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  	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$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32,343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Pennsylvania State University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$31,346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Arizona State University          	 		$26,470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Stanislaus State </a:t>
            </a:r>
            <a:r>
              <a:rPr lang="en-US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</a:t>
            </a:r>
            <a:r>
              <a:rPr lang="en-US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US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$</a:t>
            </a:r>
            <a:r>
              <a:rPr lang="en-US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16,008</a:t>
            </a:r>
            <a:endParaRPr lang="en-US" altLang="en-US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798342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Cost</a:t>
            </a:r>
          </a:p>
        </p:txBody>
      </p:sp>
    </p:spTree>
    <p:extLst>
      <p:ext uri="{BB962C8B-B14F-4D97-AF65-F5344CB8AC3E}">
        <p14:creationId xmlns:p14="http://schemas.microsoft.com/office/powerpoint/2010/main" val="281896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896094"/>
            <a:ext cx="9144000" cy="5436615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" y="311319"/>
            <a:ext cx="91440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Student Services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9133" y="4292867"/>
            <a:ext cx="8314967" cy="1620455"/>
          </a:xfrm>
          <a:prstGeom prst="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 w="28575">
            <a:solidFill>
              <a:srgbClr val="EAB62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5833" y="4588689"/>
            <a:ext cx="41803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Academic Success Center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Faculty </a:t>
            </a:r>
            <a:r>
              <a:rPr lang="en-US" sz="2000" b="1" dirty="0">
                <a:solidFill>
                  <a:schemeClr val="bg1"/>
                </a:solidFill>
              </a:rPr>
              <a:t>Mentor </a:t>
            </a:r>
            <a:r>
              <a:rPr lang="en-US" sz="2000" b="1" dirty="0" smtClean="0">
                <a:solidFill>
                  <a:schemeClr val="bg1"/>
                </a:solidFill>
              </a:rPr>
              <a:t>Program</a:t>
            </a:r>
            <a:endParaRPr lang="en-US" sz="20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Psychological </a:t>
            </a:r>
            <a:r>
              <a:rPr lang="en-US" sz="2000" b="1" dirty="0">
                <a:solidFill>
                  <a:schemeClr val="bg1"/>
                </a:solidFill>
              </a:rPr>
              <a:t>Counseling Services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06198" y="4588690"/>
            <a:ext cx="38679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Tutoring &amp; Writing </a:t>
            </a:r>
            <a:r>
              <a:rPr lang="en-US" sz="2000" b="1" dirty="0">
                <a:solidFill>
                  <a:schemeClr val="bg1"/>
                </a:solidFill>
              </a:rPr>
              <a:t>Center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Career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Disability Resource Services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27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1256</TotalTime>
  <Words>1212</Words>
  <Application>Microsoft Office PowerPoint</Application>
  <PresentationFormat>On-screen Show (4:3)</PresentationFormat>
  <Paragraphs>295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California State University Stanislaus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Caballero</dc:creator>
  <cp:lastModifiedBy>Windows User</cp:lastModifiedBy>
  <cp:revision>117</cp:revision>
  <dcterms:created xsi:type="dcterms:W3CDTF">2015-10-15T19:04:02Z</dcterms:created>
  <dcterms:modified xsi:type="dcterms:W3CDTF">2017-03-20T17:44:01Z</dcterms:modified>
</cp:coreProperties>
</file>